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9" r:id="rId1"/>
  </p:sldMasterIdLst>
  <p:notesMasterIdLst>
    <p:notesMasterId r:id="rId22"/>
  </p:notesMasterIdLst>
  <p:sldIdLst>
    <p:sldId id="299" r:id="rId2"/>
    <p:sldId id="300" r:id="rId3"/>
    <p:sldId id="301" r:id="rId4"/>
    <p:sldId id="302" r:id="rId5"/>
    <p:sldId id="303" r:id="rId6"/>
    <p:sldId id="304" r:id="rId7"/>
    <p:sldId id="305" r:id="rId8"/>
    <p:sldId id="306" r:id="rId9"/>
    <p:sldId id="307" r:id="rId10"/>
    <p:sldId id="308" r:id="rId11"/>
    <p:sldId id="309" r:id="rId12"/>
    <p:sldId id="310" r:id="rId13"/>
    <p:sldId id="311" r:id="rId14"/>
    <p:sldId id="321" r:id="rId15"/>
    <p:sldId id="312" r:id="rId16"/>
    <p:sldId id="313" r:id="rId17"/>
    <p:sldId id="314" r:id="rId18"/>
    <p:sldId id="315" r:id="rId19"/>
    <p:sldId id="320" r:id="rId20"/>
    <p:sldId id="322" r:id="rId21"/>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E9D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815" autoAdjust="0"/>
    <p:restoredTop sz="94660"/>
  </p:normalViewPr>
  <p:slideViewPr>
    <p:cSldViewPr>
      <p:cViewPr varScale="1">
        <p:scale>
          <a:sx n="68" d="100"/>
          <a:sy n="68" d="100"/>
        </p:scale>
        <p:origin x="-151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14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50780934-A0DC-45CA-977C-4964CFDC6C6B}" type="datetimeFigureOut">
              <a:rPr lang="tr-TR"/>
              <a:pPr>
                <a:defRPr/>
              </a:pPr>
              <a:t>15.11.2012</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smtClean="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8ADA702B-B723-4506-A462-272E1B39A98F}" type="slidenum">
              <a:rPr lang="tr-TR"/>
              <a:pPr>
                <a:defRPr/>
              </a:pPr>
              <a:t>‹#›</a:t>
            </a:fld>
            <a:endParaRPr 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Dikdörtgen"/>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4 Dikdörtgen"/>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5 Dikdörtgen"/>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7" name="6 Dikdörtgen"/>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7 Dikdörtgen"/>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9" name="8 Dikdörtgen"/>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0" name="9 Dikdörtgen"/>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1" name="10 Dikdörtgen"/>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2" name="11 Dikdörtgen"/>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3" name="12 Serbest Form"/>
          <p:cNvSpPr>
            <a:spLocks/>
          </p:cNvSpPr>
          <p:nvPr/>
        </p:nvSpPr>
        <p:spPr bwMode="auto">
          <a:xfrm>
            <a:off x="4829175" y="1073150"/>
            <a:ext cx="4321175"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a:p>
        </p:txBody>
      </p:sp>
      <p:sp>
        <p:nvSpPr>
          <p:cNvPr id="14" name="13 Serbest Form"/>
          <p:cNvSpPr>
            <a:spLocks/>
          </p:cNvSpPr>
          <p:nvPr/>
        </p:nvSpPr>
        <p:spPr bwMode="auto">
          <a:xfrm>
            <a:off x="374650" y="0"/>
            <a:ext cx="5513388" cy="6615113"/>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a:p>
        </p:txBody>
      </p:sp>
      <p:sp>
        <p:nvSpPr>
          <p:cNvPr id="15" name="14 Serbest Form"/>
          <p:cNvSpPr>
            <a:spLocks/>
          </p:cNvSpPr>
          <p:nvPr/>
        </p:nvSpPr>
        <p:spPr bwMode="auto">
          <a:xfrm rot="5236414">
            <a:off x="4461669" y="1483519"/>
            <a:ext cx="4114800" cy="1189038"/>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6" name="15 Serbest Form"/>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7" name="16 Serbest Form"/>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8" name="17 Serbest Form"/>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9" name="18 Serbest Form"/>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20" name="19 Serbest Form"/>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21" name="20 Serbest Form"/>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22" name="21 Serbest Form"/>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23" name="22 Serbest Form"/>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24" name="23 Serbest Form"/>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25" name="24 Serbest Form"/>
          <p:cNvSpPr>
            <a:spLocks/>
          </p:cNvSpPr>
          <p:nvPr/>
        </p:nvSpPr>
        <p:spPr bwMode="auto">
          <a:xfrm>
            <a:off x="366713"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26" name="25 Serbest Form"/>
          <p:cNvSpPr>
            <a:spLocks/>
          </p:cNvSpPr>
          <p:nvPr/>
        </p:nvSpPr>
        <p:spPr bwMode="auto">
          <a:xfrm>
            <a:off x="366713"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27" name="26 Serbest Form"/>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28" name="27 Dikdörtgen"/>
          <p:cNvSpPr/>
          <p:nvPr/>
        </p:nvSpPr>
        <p:spPr>
          <a:xfrm>
            <a:off x="363538" y="401638"/>
            <a:ext cx="8504237"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9" name="28 Dikdörtgen"/>
          <p:cNvSpPr/>
          <p:nvPr/>
        </p:nvSpPr>
        <p:spPr>
          <a:xfrm flipH="1">
            <a:off x="371475" y="681038"/>
            <a:ext cx="2698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30" name="29 Dikdörtgen"/>
          <p:cNvSpPr/>
          <p:nvPr/>
        </p:nvSpPr>
        <p:spPr>
          <a:xfrm flipH="1">
            <a:off x="411163" y="681038"/>
            <a:ext cx="269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31" name="30 Dikdörtgen"/>
          <p:cNvSpPr/>
          <p:nvPr/>
        </p:nvSpPr>
        <p:spPr>
          <a:xfrm flipH="1">
            <a:off x="4476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2" name="31 Dikdörtgen"/>
          <p:cNvSpPr/>
          <p:nvPr/>
        </p:nvSpPr>
        <p:spPr>
          <a:xfrm flipH="1">
            <a:off x="476250"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33" name="32 Dikdörtgen"/>
          <p:cNvSpPr/>
          <p:nvPr/>
        </p:nvSpPr>
        <p:spPr>
          <a:xfrm>
            <a:off x="500063" y="681038"/>
            <a:ext cx="365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3" name="2 Metin Yer Tutucusu"/>
          <p:cNvSpPr>
            <a:spLocks noGrp="1"/>
          </p:cNvSpPr>
          <p:nvPr>
            <p:ph type="body" idx="1"/>
          </p:nvPr>
        </p:nvSpPr>
        <p:spPr>
          <a:xfrm>
            <a:off x="706902" y="1351672"/>
            <a:ext cx="5718048"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tr-TR" smtClean="0"/>
              <a:t>Asıl metin stillerini düzenlemek için tıklatın</a:t>
            </a:r>
          </a:p>
        </p:txBody>
      </p:sp>
      <p:sp>
        <p:nvSpPr>
          <p:cNvPr id="2" name="1 Başlık"/>
          <p:cNvSpPr>
            <a:spLocks noGrp="1"/>
          </p:cNvSpPr>
          <p:nvPr>
            <p:ph type="title"/>
          </p:nvPr>
        </p:nvSpPr>
        <p:spPr>
          <a:xfrm>
            <a:off x="706902" y="512064"/>
            <a:ext cx="8156448" cy="777240"/>
          </a:xfrm>
        </p:spPr>
        <p:txBody>
          <a:bodyPr tIns="64008"/>
          <a:lstStyle>
            <a:lvl1pPr algn="l">
              <a:buNone/>
              <a:defRPr sz="3800" b="0" cap="none" spc="-150" baseline="0"/>
            </a:lvl1pPr>
            <a:extLst/>
          </a:lstStyle>
          <a:p>
            <a:r>
              <a:rPr lang="tr-TR" smtClean="0"/>
              <a:t>Asıl başlık stili için tıklatın</a:t>
            </a:r>
            <a:endParaRPr lang="en-US"/>
          </a:p>
        </p:txBody>
      </p:sp>
      <p:sp>
        <p:nvSpPr>
          <p:cNvPr id="34" name="3 Veri Yer Tutucusu"/>
          <p:cNvSpPr>
            <a:spLocks noGrp="1"/>
          </p:cNvSpPr>
          <p:nvPr>
            <p:ph type="dt" sz="half" idx="10"/>
          </p:nvPr>
        </p:nvSpPr>
        <p:spPr>
          <a:xfrm>
            <a:off x="6477000" y="6416675"/>
            <a:ext cx="2133600" cy="365125"/>
          </a:xfrm>
        </p:spPr>
        <p:txBody>
          <a:bodyPr/>
          <a:lstStyle>
            <a:lvl1pPr>
              <a:defRPr/>
            </a:lvl1pPr>
            <a:extLst/>
          </a:lstStyle>
          <a:p>
            <a:pPr>
              <a:defRPr/>
            </a:pPr>
            <a:fld id="{F5F50BED-C5DD-470F-AA79-0BFA90B00B7C}" type="datetimeFigureOut">
              <a:rPr lang="tr-TR"/>
              <a:pPr>
                <a:defRPr/>
              </a:pPr>
              <a:t>15.11.2012</a:t>
            </a:fld>
            <a:endParaRPr lang="tr-TR"/>
          </a:p>
        </p:txBody>
      </p:sp>
      <p:sp>
        <p:nvSpPr>
          <p:cNvPr id="35" name="4 Altbilgi Yer Tutucusu"/>
          <p:cNvSpPr>
            <a:spLocks noGrp="1"/>
          </p:cNvSpPr>
          <p:nvPr>
            <p:ph type="ftr" sz="quarter" idx="11"/>
          </p:nvPr>
        </p:nvSpPr>
        <p:spPr>
          <a:xfrm>
            <a:off x="914400" y="6416675"/>
            <a:ext cx="5562600" cy="365125"/>
          </a:xfrm>
        </p:spPr>
        <p:txBody>
          <a:bodyPr/>
          <a:lstStyle>
            <a:lvl1pPr>
              <a:defRPr/>
            </a:lvl1pPr>
            <a:extLst/>
          </a:lstStyle>
          <a:p>
            <a:pPr>
              <a:defRPr/>
            </a:pPr>
            <a:endParaRPr lang="tr-TR"/>
          </a:p>
        </p:txBody>
      </p:sp>
      <p:sp>
        <p:nvSpPr>
          <p:cNvPr id="36" name="5 Slayt Numarası Yer Tutucusu"/>
          <p:cNvSpPr>
            <a:spLocks noGrp="1"/>
          </p:cNvSpPr>
          <p:nvPr>
            <p:ph type="sldNum" sz="quarter" idx="12"/>
          </p:nvPr>
        </p:nvSpPr>
        <p:spPr>
          <a:xfrm>
            <a:off x="8610600" y="6416675"/>
            <a:ext cx="457200" cy="365125"/>
          </a:xfrm>
        </p:spPr>
        <p:txBody>
          <a:bodyPr/>
          <a:lstStyle>
            <a:lvl1pPr>
              <a:defRPr/>
            </a:lvl1pPr>
            <a:extLst/>
          </a:lstStyle>
          <a:p>
            <a:pPr>
              <a:defRPr/>
            </a:pPr>
            <a:fld id="{AD8A3A95-D863-4943-95ED-E02BF7BC8CEA}"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2064"/>
            <a:ext cx="8229600" cy="914400"/>
          </a:xfrm>
        </p:spPr>
        <p:txBody>
          <a:bodyPr/>
          <a:lstStyle>
            <a:extLst/>
          </a:lstStyle>
          <a:p>
            <a:r>
              <a:rPr lang="tr-TR" smtClean="0"/>
              <a:t>Asıl başlık stili için tıklatın</a:t>
            </a:r>
            <a:endParaRPr lang="en-US"/>
          </a:p>
        </p:txBody>
      </p:sp>
      <p:sp>
        <p:nvSpPr>
          <p:cNvPr id="3" name="2 İçerik Yer Tutucusu"/>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a:xfrm>
            <a:off x="6477000" y="6416675"/>
            <a:ext cx="2133600" cy="365125"/>
          </a:xfrm>
        </p:spPr>
        <p:txBody>
          <a:bodyPr/>
          <a:lstStyle>
            <a:lvl1pPr>
              <a:defRPr/>
            </a:lvl1pPr>
            <a:extLst/>
          </a:lstStyle>
          <a:p>
            <a:pPr>
              <a:defRPr/>
            </a:pPr>
            <a:fld id="{D31CDC3C-2BE2-4C97-BC1F-0F145F57521B}" type="datetimeFigureOut">
              <a:rPr lang="tr-TR"/>
              <a:pPr>
                <a:defRPr/>
              </a:pPr>
              <a:t>15.11.2012</a:t>
            </a:fld>
            <a:endParaRPr lang="tr-TR"/>
          </a:p>
        </p:txBody>
      </p:sp>
      <p:sp>
        <p:nvSpPr>
          <p:cNvPr id="6" name="5 Altbilgi Yer Tutucusu"/>
          <p:cNvSpPr>
            <a:spLocks noGrp="1"/>
          </p:cNvSpPr>
          <p:nvPr>
            <p:ph type="ftr" sz="quarter" idx="11"/>
          </p:nvPr>
        </p:nvSpPr>
        <p:spPr>
          <a:xfrm>
            <a:off x="914400" y="6416675"/>
            <a:ext cx="5562600" cy="365125"/>
          </a:xfrm>
        </p:spPr>
        <p:txBody>
          <a:bodyPr/>
          <a:lstStyle>
            <a:lvl1pPr>
              <a:defRPr/>
            </a:lvl1pPr>
            <a:extLst/>
          </a:lstStyle>
          <a:p>
            <a:pPr>
              <a:defRPr/>
            </a:pPr>
            <a:endParaRPr lang="tr-TR"/>
          </a:p>
        </p:txBody>
      </p:sp>
      <p:sp>
        <p:nvSpPr>
          <p:cNvPr id="7" name="6 Slayt Numarası Yer Tutucusu"/>
          <p:cNvSpPr>
            <a:spLocks noGrp="1"/>
          </p:cNvSpPr>
          <p:nvPr>
            <p:ph type="sldNum" sz="quarter" idx="12"/>
          </p:nvPr>
        </p:nvSpPr>
        <p:spPr>
          <a:xfrm>
            <a:off x="8610600" y="6416675"/>
            <a:ext cx="457200" cy="365125"/>
          </a:xfrm>
        </p:spPr>
        <p:txBody>
          <a:bodyPr/>
          <a:lstStyle>
            <a:lvl1pPr>
              <a:defRPr/>
            </a:lvl1pPr>
            <a:extLst/>
          </a:lstStyle>
          <a:p>
            <a:pPr>
              <a:defRPr/>
            </a:pPr>
            <a:fld id="{ED89D91C-A803-4626-96E9-29CACC623BD2}"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7" name="6 Dikdörtgen"/>
          <p:cNvSpPr/>
          <p:nvPr/>
        </p:nvSpPr>
        <p:spPr>
          <a:xfrm>
            <a:off x="0" y="401638"/>
            <a:ext cx="8867775"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7 Dikdörtgen"/>
          <p:cNvSpPr/>
          <p:nvPr/>
        </p:nvSpPr>
        <p:spPr>
          <a:xfrm>
            <a:off x="87313" y="681038"/>
            <a:ext cx="460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9" name="8 Dikdörtgen"/>
          <p:cNvSpPr/>
          <p:nvPr/>
        </p:nvSpPr>
        <p:spPr>
          <a:xfrm>
            <a:off x="47625" y="681038"/>
            <a:ext cx="269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0" name="9 Dikdörtgen"/>
          <p:cNvSpPr/>
          <p:nvPr/>
        </p:nvSpPr>
        <p:spPr>
          <a:xfrm>
            <a:off x="28575"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10 Dikdörtgen"/>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11 Dikdörtgen"/>
          <p:cNvSpPr/>
          <p:nvPr/>
        </p:nvSpPr>
        <p:spPr>
          <a:xfrm flipH="1">
            <a:off x="14922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3" name="12 Dikdörtgen"/>
          <p:cNvSpPr/>
          <p:nvPr/>
        </p:nvSpPr>
        <p:spPr>
          <a:xfrm flipH="1">
            <a:off x="188913"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4" name="13 Dikdörtgen"/>
          <p:cNvSpPr/>
          <p:nvPr/>
        </p:nvSpPr>
        <p:spPr>
          <a:xfrm flipH="1">
            <a:off x="227013"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5" name="14 Dikdörtgen"/>
          <p:cNvSpPr/>
          <p:nvPr/>
        </p:nvSpPr>
        <p:spPr>
          <a:xfrm flipH="1">
            <a:off x="255588" y="681038"/>
            <a:ext cx="79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15 Dikdörtgen"/>
          <p:cNvSpPr/>
          <p:nvPr/>
        </p:nvSpPr>
        <p:spPr>
          <a:xfrm>
            <a:off x="279400" y="681038"/>
            <a:ext cx="365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 name="1 Başlık"/>
          <p:cNvSpPr>
            <a:spLocks noGrp="1"/>
          </p:cNvSpPr>
          <p:nvPr>
            <p:ph type="title"/>
          </p:nvPr>
        </p:nvSpPr>
        <p:spPr>
          <a:xfrm>
            <a:off x="504824" y="512064"/>
            <a:ext cx="7772400" cy="914400"/>
          </a:xfrm>
        </p:spPr>
        <p:txBody>
          <a:bodyPr/>
          <a:lstStyle>
            <a:lvl1pPr>
              <a:defRPr sz="4000"/>
            </a:lvl1pPr>
            <a:extLst/>
          </a:lstStyle>
          <a:p>
            <a:r>
              <a:rPr lang="tr-TR" smtClean="0"/>
              <a:t>Asıl başlık stili için tıklatın</a:t>
            </a:r>
            <a:endParaRPr lang="en-US"/>
          </a:p>
        </p:txBody>
      </p:sp>
      <p:sp>
        <p:nvSpPr>
          <p:cNvPr id="3" name="2 Metin Yer Tutucusu"/>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4" name="3 Metin Yer Tutucusu"/>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5" name="4 İçerik Yer Tutucusu"/>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7" name="6 Veri Yer Tutucusu"/>
          <p:cNvSpPr>
            <a:spLocks noGrp="1"/>
          </p:cNvSpPr>
          <p:nvPr>
            <p:ph type="dt" sz="half" idx="10"/>
          </p:nvPr>
        </p:nvSpPr>
        <p:spPr>
          <a:xfrm>
            <a:off x="6477000" y="6416675"/>
            <a:ext cx="2133600" cy="365125"/>
          </a:xfrm>
        </p:spPr>
        <p:txBody>
          <a:bodyPr/>
          <a:lstStyle>
            <a:lvl1pPr>
              <a:defRPr/>
            </a:lvl1pPr>
            <a:extLst/>
          </a:lstStyle>
          <a:p>
            <a:pPr>
              <a:defRPr/>
            </a:pPr>
            <a:fld id="{8C85ACA5-2F4C-4C24-981E-09294F472FA3}" type="datetimeFigureOut">
              <a:rPr lang="tr-TR"/>
              <a:pPr>
                <a:defRPr/>
              </a:pPr>
              <a:t>15.11.2012</a:t>
            </a:fld>
            <a:endParaRPr lang="tr-TR"/>
          </a:p>
        </p:txBody>
      </p:sp>
      <p:sp>
        <p:nvSpPr>
          <p:cNvPr id="18" name="7 Altbilgi Yer Tutucusu"/>
          <p:cNvSpPr>
            <a:spLocks noGrp="1"/>
          </p:cNvSpPr>
          <p:nvPr>
            <p:ph type="ftr" sz="quarter" idx="11"/>
          </p:nvPr>
        </p:nvSpPr>
        <p:spPr>
          <a:xfrm>
            <a:off x="914400" y="6416675"/>
            <a:ext cx="5562600" cy="365125"/>
          </a:xfrm>
        </p:spPr>
        <p:txBody>
          <a:bodyPr/>
          <a:lstStyle>
            <a:lvl1pPr>
              <a:defRPr/>
            </a:lvl1pPr>
            <a:extLst/>
          </a:lstStyle>
          <a:p>
            <a:pPr>
              <a:defRPr/>
            </a:pPr>
            <a:endParaRPr lang="tr-TR"/>
          </a:p>
        </p:txBody>
      </p:sp>
      <p:sp>
        <p:nvSpPr>
          <p:cNvPr id="19" name="8 Slayt Numarası Yer Tutucusu"/>
          <p:cNvSpPr>
            <a:spLocks noGrp="1"/>
          </p:cNvSpPr>
          <p:nvPr>
            <p:ph type="sldNum" sz="quarter" idx="12"/>
          </p:nvPr>
        </p:nvSpPr>
        <p:spPr>
          <a:xfrm>
            <a:off x="8610600" y="6416675"/>
            <a:ext cx="457200" cy="365125"/>
          </a:xfrm>
        </p:spPr>
        <p:txBody>
          <a:bodyPr/>
          <a:lstStyle>
            <a:lvl1pPr>
              <a:defRPr/>
            </a:lvl1pPr>
            <a:extLst/>
          </a:lstStyle>
          <a:p>
            <a:pPr>
              <a:defRPr/>
            </a:pPr>
            <a:fld id="{2A512A1C-3878-4EF7-B9BE-374A923B841B}"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5" name="4 Dikdörtgen"/>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5 Dikdörtgen"/>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7" name="6 Dikdörtgen"/>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7 Dikdörtgen"/>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9" name="8 Dikdörtgen"/>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0" name="9 Dikdörtgen"/>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1" name="10 Dikdörtgen"/>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11 Dikdörtgen"/>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3" name="12 Dikdörtgen"/>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4" name="13 Dikdörtgen"/>
          <p:cNvSpPr/>
          <p:nvPr/>
        </p:nvSpPr>
        <p:spPr>
          <a:xfrm>
            <a:off x="368300" y="0"/>
            <a:ext cx="8777288"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14 Düz Bağlayıcı"/>
          <p:cNvCxnSpPr/>
          <p:nvPr/>
        </p:nvCxnSpPr>
        <p:spPr>
          <a:xfrm flipV="1">
            <a:off x="363538" y="1884363"/>
            <a:ext cx="878205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6" name="19 Grup"/>
          <p:cNvGrpSpPr>
            <a:grpSpLocks/>
          </p:cNvGrpSpPr>
          <p:nvPr/>
        </p:nvGrpSpPr>
        <p:grpSpPr bwMode="auto">
          <a:xfrm rot="5400000">
            <a:off x="8515351" y="1219200"/>
            <a:ext cx="131762" cy="128587"/>
            <a:chOff x="6668087" y="1297746"/>
            <a:chExt cx="161840" cy="156602"/>
          </a:xfrm>
        </p:grpSpPr>
        <p:cxnSp>
          <p:nvCxnSpPr>
            <p:cNvPr id="17" name="16 Düz Bağlayıcı"/>
            <p:cNvCxnSpPr/>
            <p:nvPr/>
          </p:nvCxnSpPr>
          <p:spPr>
            <a:xfrm rot="16200000">
              <a:off x="6663593" y="1290641"/>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17 Düz Bağlayıcı"/>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9" name="18 Düz Bağlayıcı"/>
            <p:cNvCxnSpPr/>
            <p:nvPr/>
          </p:nvCxnSpPr>
          <p:spPr>
            <a:xfrm rot="5400000" flipH="1">
              <a:off x="6744513" y="1289666"/>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20" name="25 Grup"/>
          <p:cNvGrpSpPr>
            <a:grpSpLocks/>
          </p:cNvGrpSpPr>
          <p:nvPr/>
        </p:nvGrpSpPr>
        <p:grpSpPr bwMode="auto">
          <a:xfrm rot="5400000">
            <a:off x="8667751" y="1371600"/>
            <a:ext cx="131762" cy="128587"/>
            <a:chOff x="6668087" y="1297746"/>
            <a:chExt cx="161840" cy="156602"/>
          </a:xfrm>
        </p:grpSpPr>
        <p:cxnSp>
          <p:nvCxnSpPr>
            <p:cNvPr id="21" name="20 Düz Bağlayıcı"/>
            <p:cNvCxnSpPr/>
            <p:nvPr/>
          </p:nvCxnSpPr>
          <p:spPr>
            <a:xfrm rot="16200000">
              <a:off x="6663593" y="1290641"/>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2" name="21 Düz Bağlayıcı"/>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3" name="22 Düz Bağlayıcı"/>
            <p:cNvCxnSpPr/>
            <p:nvPr/>
          </p:nvCxnSpPr>
          <p:spPr>
            <a:xfrm rot="5400000" flipH="1">
              <a:off x="6744513" y="1289666"/>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24" name="29 Grup"/>
          <p:cNvGrpSpPr>
            <a:grpSpLocks/>
          </p:cNvGrpSpPr>
          <p:nvPr/>
        </p:nvGrpSpPr>
        <p:grpSpPr bwMode="auto">
          <a:xfrm rot="5400000">
            <a:off x="8320087" y="1474788"/>
            <a:ext cx="131763" cy="128588"/>
            <a:chOff x="6668087" y="1297746"/>
            <a:chExt cx="161840" cy="156602"/>
          </a:xfrm>
        </p:grpSpPr>
        <p:cxnSp>
          <p:nvCxnSpPr>
            <p:cNvPr id="25" name="24 Düz Bağlayıcı"/>
            <p:cNvCxnSpPr/>
            <p:nvPr/>
          </p:nvCxnSpPr>
          <p:spPr>
            <a:xfrm rot="16200000">
              <a:off x="6663592" y="1290640"/>
              <a:ext cx="88934"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6" name="25 Düz Bağlayıcı"/>
            <p:cNvCxnSpPr/>
            <p:nvPr/>
          </p:nvCxnSpPr>
          <p:spPr>
            <a:xfrm rot="16200000" flipV="1">
              <a:off x="6685198" y="1391513"/>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7" name="26 Düz Bağlayıcı"/>
            <p:cNvCxnSpPr/>
            <p:nvPr/>
          </p:nvCxnSpPr>
          <p:spPr>
            <a:xfrm rot="5400000" flipH="1">
              <a:off x="6744512" y="1289665"/>
              <a:ext cx="8893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Başlık"/>
          <p:cNvSpPr>
            <a:spLocks noGrp="1"/>
          </p:cNvSpPr>
          <p:nvPr>
            <p:ph type="title"/>
          </p:nvPr>
        </p:nvSpPr>
        <p:spPr bwMode="grayWhite">
          <a:xfrm>
            <a:off x="914400" y="441251"/>
            <a:ext cx="6858000" cy="701749"/>
          </a:xfrm>
        </p:spPr>
        <p:txBody>
          <a:bodyPr anchor="b"/>
          <a:lstStyle>
            <a:lvl1pPr algn="l">
              <a:buNone/>
              <a:defRPr sz="2100" b="0"/>
            </a:lvl1pPr>
            <a:extLst/>
          </a:lstStyle>
          <a:p>
            <a:r>
              <a:rPr lang="tr-TR" smtClean="0"/>
              <a:t>Asıl başlık stili için tıklatın</a:t>
            </a:r>
            <a:endParaRPr lang="en-US"/>
          </a:p>
        </p:txBody>
      </p:sp>
      <p:sp>
        <p:nvSpPr>
          <p:cNvPr id="3" name="2 Resim Yer Tutucusu"/>
          <p:cNvSpPr>
            <a:spLocks noGrp="1"/>
          </p:cNvSpPr>
          <p:nvPr>
            <p:ph type="pic" idx="1"/>
          </p:nvPr>
        </p:nvSpPr>
        <p:spPr>
          <a:xfrm>
            <a:off x="368032" y="1893781"/>
            <a:ext cx="8778240" cy="4960144"/>
          </a:xfrm>
          <a:solidFill>
            <a:schemeClr val="bg2"/>
          </a:solidFill>
        </p:spPr>
        <p:txBody>
          <a:bodyPr>
            <a:normAutofit/>
          </a:bodyPr>
          <a:lstStyle>
            <a:lvl1pPr marL="0" indent="0">
              <a:buNone/>
              <a:defRPr sz="3200"/>
            </a:lvl1pPr>
            <a:extLst/>
          </a:lstStyle>
          <a:p>
            <a:pPr lvl="0"/>
            <a:r>
              <a:rPr lang="tr-TR" noProof="0" smtClean="0"/>
              <a:t>Resim eklemek için simgeyi tıklatın</a:t>
            </a:r>
            <a:endParaRPr lang="en-US" noProof="0"/>
          </a:p>
        </p:txBody>
      </p:sp>
      <p:sp>
        <p:nvSpPr>
          <p:cNvPr id="4" name="3 Metin Yer Tutucusu"/>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a:r>
              <a:rPr lang="tr-TR" smtClean="0"/>
              <a:t>Asıl metin stillerini düzenlemek için tıklatın</a:t>
            </a:r>
          </a:p>
        </p:txBody>
      </p:sp>
      <p:sp>
        <p:nvSpPr>
          <p:cNvPr id="28" name="4 Veri Yer Tutucusu"/>
          <p:cNvSpPr>
            <a:spLocks noGrp="1"/>
          </p:cNvSpPr>
          <p:nvPr>
            <p:ph type="dt" sz="half" idx="10"/>
          </p:nvPr>
        </p:nvSpPr>
        <p:spPr/>
        <p:txBody>
          <a:bodyPr/>
          <a:lstStyle>
            <a:lvl1pPr>
              <a:defRPr/>
            </a:lvl1pPr>
            <a:extLst/>
          </a:lstStyle>
          <a:p>
            <a:pPr>
              <a:defRPr/>
            </a:pPr>
            <a:fld id="{7DC3C9CE-C900-4C16-97C9-82BCCB591BBD}" type="datetimeFigureOut">
              <a:rPr lang="tr-TR"/>
              <a:pPr>
                <a:defRPr/>
              </a:pPr>
              <a:t>15.11.2012</a:t>
            </a:fld>
            <a:endParaRPr lang="tr-TR"/>
          </a:p>
        </p:txBody>
      </p:sp>
      <p:sp>
        <p:nvSpPr>
          <p:cNvPr id="29" name="5 Altbilgi Yer Tutucusu"/>
          <p:cNvSpPr>
            <a:spLocks noGrp="1"/>
          </p:cNvSpPr>
          <p:nvPr>
            <p:ph type="ftr" sz="quarter" idx="11"/>
          </p:nvPr>
        </p:nvSpPr>
        <p:spPr/>
        <p:txBody>
          <a:bodyPr/>
          <a:lstStyle>
            <a:lvl1pPr>
              <a:defRPr/>
            </a:lvl1pPr>
            <a:extLst/>
          </a:lstStyle>
          <a:p>
            <a:pPr>
              <a:defRPr/>
            </a:pPr>
            <a:endParaRPr lang="tr-TR"/>
          </a:p>
        </p:txBody>
      </p:sp>
      <p:sp>
        <p:nvSpPr>
          <p:cNvPr id="30" name="6 Slayt Numarası Yer Tutucusu"/>
          <p:cNvSpPr>
            <a:spLocks noGrp="1"/>
          </p:cNvSpPr>
          <p:nvPr>
            <p:ph type="sldNum" sz="quarter" idx="12"/>
          </p:nvPr>
        </p:nvSpPr>
        <p:spPr/>
        <p:txBody>
          <a:bodyPr/>
          <a:lstStyle>
            <a:lvl1pPr>
              <a:defRPr/>
            </a:lvl1pPr>
            <a:extLst/>
          </a:lstStyle>
          <a:p>
            <a:pPr>
              <a:defRPr/>
            </a:pPr>
            <a:fld id="{56D8F754-4A0B-4503-9ED0-A85BFAC0237C}"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914400" y="512763"/>
            <a:ext cx="7772400" cy="914400"/>
          </a:xfrm>
          <a:prstGeom prst="rect">
            <a:avLst/>
          </a:prstGeom>
        </p:spPr>
        <p:txBody>
          <a:bodyPr vert="horz" anchor="t">
            <a:noAutofit/>
          </a:bodyPr>
          <a:lstStyle>
            <a:extLst/>
          </a:lstStyle>
          <a:p>
            <a:r>
              <a:rPr lang="tr-TR" smtClean="0"/>
              <a:t>Asıl başlık stili için tıklatın</a:t>
            </a:r>
            <a:endParaRPr lang="en-US"/>
          </a:p>
        </p:txBody>
      </p:sp>
      <p:sp>
        <p:nvSpPr>
          <p:cNvPr id="7185" name="12 Metin Yer Tutucusu"/>
          <p:cNvSpPr>
            <a:spLocks noGrp="1"/>
          </p:cNvSpPr>
          <p:nvPr>
            <p:ph type="body" idx="1"/>
          </p:nvPr>
        </p:nvSpPr>
        <p:spPr bwMode="auto">
          <a:xfrm>
            <a:off x="914400" y="178435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34" name="4 Veri Yer Tutucusu"/>
          <p:cNvSpPr>
            <a:spLocks noGrp="1"/>
          </p:cNvSpPr>
          <p:nvPr>
            <p:ph type="dt" sz="half" idx="2"/>
          </p:nvPr>
        </p:nvSpPr>
        <p:spPr>
          <a:xfrm>
            <a:off x="6477000" y="55563"/>
            <a:ext cx="2133600" cy="365125"/>
          </a:xfrm>
          <a:prstGeom prst="rect">
            <a:avLst/>
          </a:prstGeom>
        </p:spPr>
        <p:txBody>
          <a:bodyPr vert="horz" anchor="b"/>
          <a:lstStyle>
            <a:lvl1pPr>
              <a:defRPr sz="1100">
                <a:solidFill>
                  <a:schemeClr val="tx2"/>
                </a:solidFill>
              </a:defRPr>
            </a:lvl1pPr>
            <a:extLst/>
          </a:lstStyle>
          <a:p>
            <a:pPr>
              <a:defRPr/>
            </a:pPr>
            <a:fld id="{DDAD549D-596B-4724-AD5D-042764E9A5F6}" type="datetimeFigureOut">
              <a:rPr lang="tr-TR"/>
              <a:pPr>
                <a:defRPr/>
              </a:pPr>
              <a:t>15.11.2012</a:t>
            </a:fld>
            <a:endParaRPr lang="tr-TR"/>
          </a:p>
        </p:txBody>
      </p:sp>
      <p:sp>
        <p:nvSpPr>
          <p:cNvPr id="35" name="5 Altbilgi Yer Tutucusu"/>
          <p:cNvSpPr>
            <a:spLocks noGrp="1"/>
          </p:cNvSpPr>
          <p:nvPr>
            <p:ph type="ftr" sz="quarter" idx="3"/>
          </p:nvPr>
        </p:nvSpPr>
        <p:spPr>
          <a:xfrm>
            <a:off x="914400" y="55563"/>
            <a:ext cx="5562600" cy="365125"/>
          </a:xfrm>
          <a:prstGeom prst="rect">
            <a:avLst/>
          </a:prstGeom>
        </p:spPr>
        <p:txBody>
          <a:bodyPr vert="horz" anchor="b"/>
          <a:lstStyle>
            <a:lvl1pPr algn="r">
              <a:defRPr sz="1100">
                <a:solidFill>
                  <a:schemeClr val="tx2"/>
                </a:solidFill>
              </a:defRPr>
            </a:lvl1pPr>
            <a:extLst/>
          </a:lstStyle>
          <a:p>
            <a:pPr>
              <a:defRPr/>
            </a:pPr>
            <a:endParaRPr lang="tr-TR"/>
          </a:p>
        </p:txBody>
      </p:sp>
      <p:sp>
        <p:nvSpPr>
          <p:cNvPr id="36" name="6 Slayt Numarası Yer Tutucusu"/>
          <p:cNvSpPr>
            <a:spLocks noGrp="1"/>
          </p:cNvSpPr>
          <p:nvPr>
            <p:ph type="sldNum" sz="quarter" idx="4"/>
          </p:nvPr>
        </p:nvSpPr>
        <p:spPr>
          <a:xfrm>
            <a:off x="8610600" y="55563"/>
            <a:ext cx="457200" cy="365125"/>
          </a:xfrm>
          <a:prstGeom prst="rect">
            <a:avLst/>
          </a:prstGeom>
        </p:spPr>
        <p:txBody>
          <a:bodyPr vert="horz" anchor="b"/>
          <a:lstStyle>
            <a:lvl1pPr>
              <a:defRPr sz="1200">
                <a:solidFill>
                  <a:schemeClr val="tx2"/>
                </a:solidFill>
              </a:defRPr>
            </a:lvl1pPr>
            <a:extLst/>
          </a:lstStyle>
          <a:p>
            <a:pPr>
              <a:defRPr/>
            </a:pPr>
            <a:fld id="{72DAD701-695D-45DA-ABC0-F6CD87E4A278}" type="slidenum">
              <a:rPr lang="tr-TR"/>
              <a:pPr>
                <a:defRPr/>
              </a:pPr>
              <a:t>‹#›</a:t>
            </a:fld>
            <a:endParaRPr lang="tr-TR"/>
          </a:p>
        </p:txBody>
      </p:sp>
    </p:spTree>
  </p:cSld>
  <p:clrMap bg1="dk1" tx1="lt1" bg2="dk2" tx2="lt2" accent1="accent1" accent2="accent2" accent3="accent3" accent4="accent4" accent5="accent5" accent6="accent6" hlink="hlink" folHlink="folHlink"/>
  <p:sldLayoutIdLst>
    <p:sldLayoutId id="2147483950" r:id="rId1"/>
    <p:sldLayoutId id="2147483951" r:id="rId2"/>
    <p:sldLayoutId id="2147483952" r:id="rId3"/>
    <p:sldLayoutId id="2147483953" r:id="rId4"/>
  </p:sldLayoutIdLst>
  <p:txStyles>
    <p:titleStyle>
      <a:lvl1pPr algn="l" rtl="0" eaLnBrk="0" fontAlgn="base" hangingPunct="0">
        <a:spcBef>
          <a:spcPct val="0"/>
        </a:spcBef>
        <a:spcAft>
          <a:spcPct val="0"/>
        </a:spcAft>
        <a:defRPr sz="4000" kern="1200" spc="-100">
          <a:solidFill>
            <a:srgbClr val="C1EEFF"/>
          </a:solidFill>
          <a:latin typeface="+mj-lt"/>
          <a:ea typeface="+mj-ea"/>
          <a:cs typeface="+mj-cs"/>
        </a:defRPr>
      </a:lvl1pPr>
      <a:lvl2pPr algn="l" rtl="0" eaLnBrk="0" fontAlgn="base" hangingPunct="0">
        <a:spcBef>
          <a:spcPct val="0"/>
        </a:spcBef>
        <a:spcAft>
          <a:spcPct val="0"/>
        </a:spcAft>
        <a:defRPr sz="4000">
          <a:solidFill>
            <a:srgbClr val="C1EEFF"/>
          </a:solidFill>
          <a:latin typeface="Consolas" pitchFamily="49" charset="0"/>
        </a:defRPr>
      </a:lvl2pPr>
      <a:lvl3pPr algn="l" rtl="0" eaLnBrk="0" fontAlgn="base" hangingPunct="0">
        <a:spcBef>
          <a:spcPct val="0"/>
        </a:spcBef>
        <a:spcAft>
          <a:spcPct val="0"/>
        </a:spcAft>
        <a:defRPr sz="4000">
          <a:solidFill>
            <a:srgbClr val="C1EEFF"/>
          </a:solidFill>
          <a:latin typeface="Consolas" pitchFamily="49" charset="0"/>
        </a:defRPr>
      </a:lvl3pPr>
      <a:lvl4pPr algn="l" rtl="0" eaLnBrk="0" fontAlgn="base" hangingPunct="0">
        <a:spcBef>
          <a:spcPct val="0"/>
        </a:spcBef>
        <a:spcAft>
          <a:spcPct val="0"/>
        </a:spcAft>
        <a:defRPr sz="4000">
          <a:solidFill>
            <a:srgbClr val="C1EEFF"/>
          </a:solidFill>
          <a:latin typeface="Consolas" pitchFamily="49" charset="0"/>
        </a:defRPr>
      </a:lvl4pPr>
      <a:lvl5pPr algn="l" rtl="0" eaLnBrk="0" fontAlgn="base" hangingPunct="0">
        <a:spcBef>
          <a:spcPct val="0"/>
        </a:spcBef>
        <a:spcAft>
          <a:spcPct val="0"/>
        </a:spcAft>
        <a:defRPr sz="4000">
          <a:solidFill>
            <a:srgbClr val="C1EEFF"/>
          </a:solidFill>
          <a:latin typeface="Consolas" pitchFamily="49" charset="0"/>
        </a:defRPr>
      </a:lvl5pPr>
      <a:lvl6pPr marL="457200" algn="l" rtl="0" fontAlgn="base">
        <a:spcBef>
          <a:spcPct val="0"/>
        </a:spcBef>
        <a:spcAft>
          <a:spcPct val="0"/>
        </a:spcAft>
        <a:defRPr sz="4000">
          <a:solidFill>
            <a:srgbClr val="C1EEFF"/>
          </a:solidFill>
          <a:latin typeface="Consolas" pitchFamily="49" charset="0"/>
        </a:defRPr>
      </a:lvl6pPr>
      <a:lvl7pPr marL="914400" algn="l" rtl="0" fontAlgn="base">
        <a:spcBef>
          <a:spcPct val="0"/>
        </a:spcBef>
        <a:spcAft>
          <a:spcPct val="0"/>
        </a:spcAft>
        <a:defRPr sz="4000">
          <a:solidFill>
            <a:srgbClr val="C1EEFF"/>
          </a:solidFill>
          <a:latin typeface="Consolas" pitchFamily="49" charset="0"/>
        </a:defRPr>
      </a:lvl7pPr>
      <a:lvl8pPr marL="1371600" algn="l" rtl="0" fontAlgn="base">
        <a:spcBef>
          <a:spcPct val="0"/>
        </a:spcBef>
        <a:spcAft>
          <a:spcPct val="0"/>
        </a:spcAft>
        <a:defRPr sz="4000">
          <a:solidFill>
            <a:srgbClr val="C1EEFF"/>
          </a:solidFill>
          <a:latin typeface="Consolas" pitchFamily="49" charset="0"/>
        </a:defRPr>
      </a:lvl8pPr>
      <a:lvl9pPr marL="1828800" algn="l" rtl="0" fontAlgn="base">
        <a:spcBef>
          <a:spcPct val="0"/>
        </a:spcBef>
        <a:spcAft>
          <a:spcPct val="0"/>
        </a:spcAft>
        <a:defRPr sz="4000">
          <a:solidFill>
            <a:srgbClr val="C1EEFF"/>
          </a:solidFill>
          <a:latin typeface="Consolas" pitchFamily="49" charset="0"/>
        </a:defRPr>
      </a:lvl9pPr>
      <a:extLst/>
    </p:titleStyle>
    <p:bodyStyle>
      <a:lvl1pPr marL="411163" indent="-342900" algn="l" rtl="0" eaLnBrk="0" fontAlgn="base" hangingPunct="0">
        <a:spcBef>
          <a:spcPts val="700"/>
        </a:spcBef>
        <a:spcAft>
          <a:spcPct val="0"/>
        </a:spcAft>
        <a:buClr>
          <a:schemeClr val="tx2"/>
        </a:buClr>
        <a:buSzPct val="95000"/>
        <a:buFont typeface="Wingdings" pitchFamily="2" charset="2"/>
        <a:buChar char=""/>
        <a:defRPr sz="3000" kern="1200">
          <a:solidFill>
            <a:schemeClr val="tx1"/>
          </a:solidFill>
          <a:latin typeface="+mn-lt"/>
          <a:ea typeface="+mn-ea"/>
          <a:cs typeface="+mn-cs"/>
        </a:defRPr>
      </a:lvl1pPr>
      <a:lvl2pPr marL="739775" indent="-285750" algn="l" rtl="0" eaLnBrk="0" fontAlgn="base" hangingPunct="0">
        <a:spcBef>
          <a:spcPct val="20000"/>
        </a:spcBef>
        <a:spcAft>
          <a:spcPct val="0"/>
        </a:spcAft>
        <a:buClr>
          <a:schemeClr val="accent2"/>
        </a:buClr>
        <a:buSzPct val="90000"/>
        <a:buFont typeface="Wingdings" pitchFamily="2" charset="2"/>
        <a:buChar char=""/>
        <a:defRPr sz="2600" kern="1200">
          <a:solidFill>
            <a:schemeClr val="tx1"/>
          </a:solidFill>
          <a:latin typeface="+mn-lt"/>
          <a:ea typeface="+mn-ea"/>
          <a:cs typeface="+mn-cs"/>
        </a:defRPr>
      </a:lvl2pPr>
      <a:lvl3pPr marL="995363"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260475" indent="-228600" algn="l" rtl="0" eaLnBrk="0" fontAlgn="base" hangingPunct="0">
        <a:spcBef>
          <a:spcPct val="20000"/>
        </a:spcBef>
        <a:spcAft>
          <a:spcPct val="0"/>
        </a:spcAft>
        <a:buClr>
          <a:srgbClr val="FEB80A"/>
        </a:buClr>
        <a:buFont typeface="Wingdings 3" pitchFamily="18" charset="2"/>
        <a:buChar char=""/>
        <a:defRPr sz="2200" kern="1200">
          <a:solidFill>
            <a:schemeClr val="tx1"/>
          </a:solidFill>
          <a:latin typeface="+mn-lt"/>
          <a:ea typeface="+mn-ea"/>
          <a:cs typeface="+mn-cs"/>
        </a:defRPr>
      </a:lvl4pPr>
      <a:lvl5pPr marL="1481138" indent="-209550" algn="l" rtl="0" eaLnBrk="0" fontAlgn="base" hangingPunct="0">
        <a:spcBef>
          <a:spcPct val="20000"/>
        </a:spcBef>
        <a:spcAft>
          <a:spcPct val="0"/>
        </a:spcAft>
        <a:buClr>
          <a:srgbClr val="FEB80A"/>
        </a:buClr>
        <a:buFont typeface="Wingdings 2" pitchFamily="18" charset="2"/>
        <a:buChar char=""/>
        <a:defRPr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930" name="Rectangle 2"/>
          <p:cNvSpPr>
            <a:spLocks noGrp="1" noChangeArrowheads="1"/>
          </p:cNvSpPr>
          <p:nvPr>
            <p:ph type="ctrTitle" idx="4294967295"/>
          </p:nvPr>
        </p:nvSpPr>
        <p:spPr>
          <a:xfrm>
            <a:off x="1116013" y="3213100"/>
            <a:ext cx="7488237" cy="3159125"/>
          </a:xfrm>
        </p:spPr>
        <p:txBody>
          <a:bodyPr wrap="square" lIns="91440" tIns="45720" rIns="91440" bIns="45720" numCol="1" anchor="b" anchorCtr="1" compatLnSpc="1">
            <a:prstTxWarp prst="textNoShape">
              <a:avLst/>
            </a:prstTxWarp>
          </a:bodyPr>
          <a:lstStyle/>
          <a:p>
            <a:pPr eaLnBrk="1" hangingPunct="1"/>
            <a:r>
              <a:rPr lang="tr-TR" sz="3200" b="1" smtClean="0">
                <a:solidFill>
                  <a:srgbClr val="232335"/>
                </a:solidFill>
                <a:effectLst>
                  <a:outerShdw blurRad="38100" dist="38100" dir="2700000" algn="tl">
                    <a:srgbClr val="FFFFFF"/>
                  </a:outerShdw>
                </a:effectLst>
                <a:latin typeface="Consolas" pitchFamily="49" charset="0"/>
              </a:rPr>
              <a:t/>
            </a:r>
            <a:br>
              <a:rPr lang="tr-TR" sz="3200" b="1" smtClean="0">
                <a:solidFill>
                  <a:srgbClr val="232335"/>
                </a:solidFill>
                <a:effectLst>
                  <a:outerShdw blurRad="38100" dist="38100" dir="2700000" algn="tl">
                    <a:srgbClr val="FFFFFF"/>
                  </a:outerShdw>
                </a:effectLst>
                <a:latin typeface="Consolas" pitchFamily="49" charset="0"/>
              </a:rPr>
            </a:br>
            <a:r>
              <a:rPr lang="tr-TR" sz="3200" b="1" smtClean="0">
                <a:solidFill>
                  <a:srgbClr val="232335"/>
                </a:solidFill>
                <a:effectLst>
                  <a:outerShdw blurRad="38100" dist="38100" dir="2700000" algn="tl">
                    <a:srgbClr val="FFFFFF"/>
                  </a:outerShdw>
                </a:effectLst>
                <a:latin typeface="Consolas" pitchFamily="49" charset="0"/>
              </a:rPr>
              <a:t/>
            </a:r>
            <a:br>
              <a:rPr lang="tr-TR" sz="3200" b="1" smtClean="0">
                <a:solidFill>
                  <a:srgbClr val="232335"/>
                </a:solidFill>
                <a:effectLst>
                  <a:outerShdw blurRad="38100" dist="38100" dir="2700000" algn="tl">
                    <a:srgbClr val="FFFFFF"/>
                  </a:outerShdw>
                </a:effectLst>
                <a:latin typeface="Consolas" pitchFamily="49" charset="0"/>
              </a:rPr>
            </a:br>
            <a:r>
              <a:rPr lang="en-US" sz="3200" b="1" smtClean="0">
                <a:solidFill>
                  <a:schemeClr val="tx1"/>
                </a:solidFill>
                <a:effectLst>
                  <a:outerShdw blurRad="38100" dist="38100" dir="2700000" algn="tl">
                    <a:srgbClr val="4E5B6F"/>
                  </a:outerShdw>
                </a:effectLst>
                <a:latin typeface="Garamond" pitchFamily="18" charset="0"/>
              </a:rPr>
              <a:t>HASTANELERDE GENEL TAHLİYE AMAÇLI TATBİKATLARIN PLANLANMASI, UYGULANMASI VE TESİS YÖNETİMİNİN İYİLEŞTİRİLMESİ</a:t>
            </a:r>
            <a:r>
              <a:rPr lang="tr-TR" sz="3200" b="1" smtClean="0">
                <a:solidFill>
                  <a:schemeClr val="tx1"/>
                </a:solidFill>
                <a:effectLst>
                  <a:outerShdw blurRad="38100" dist="38100" dir="2700000" algn="tl">
                    <a:srgbClr val="4E5B6F"/>
                  </a:outerShdw>
                </a:effectLst>
                <a:latin typeface="Garamond" pitchFamily="18" charset="0"/>
              </a:rPr>
              <a:t/>
            </a:r>
            <a:br>
              <a:rPr lang="tr-TR" sz="3200" b="1" smtClean="0">
                <a:solidFill>
                  <a:schemeClr val="tx1"/>
                </a:solidFill>
                <a:effectLst>
                  <a:outerShdw blurRad="38100" dist="38100" dir="2700000" algn="tl">
                    <a:srgbClr val="4E5B6F"/>
                  </a:outerShdw>
                </a:effectLst>
                <a:latin typeface="Garamond" pitchFamily="18" charset="0"/>
              </a:rPr>
            </a:br>
            <a:r>
              <a:rPr lang="tr-TR" sz="3200" b="1" smtClean="0">
                <a:solidFill>
                  <a:srgbClr val="232335"/>
                </a:solidFill>
                <a:effectLst>
                  <a:outerShdw blurRad="38100" dist="38100" dir="2700000" algn="tl">
                    <a:srgbClr val="FFFFFF"/>
                  </a:outerShdw>
                </a:effectLst>
                <a:latin typeface="Consolas" pitchFamily="49" charset="0"/>
              </a:rPr>
              <a:t/>
            </a:r>
            <a:br>
              <a:rPr lang="tr-TR" sz="3200" b="1" smtClean="0">
                <a:solidFill>
                  <a:srgbClr val="232335"/>
                </a:solidFill>
                <a:effectLst>
                  <a:outerShdw blurRad="38100" dist="38100" dir="2700000" algn="tl">
                    <a:srgbClr val="FFFFFF"/>
                  </a:outerShdw>
                </a:effectLst>
                <a:latin typeface="Consolas" pitchFamily="49" charset="0"/>
              </a:rPr>
            </a:br>
            <a:r>
              <a:rPr lang="tr-TR" sz="3200" b="1" smtClean="0">
                <a:solidFill>
                  <a:schemeClr val="tx1"/>
                </a:solidFill>
                <a:effectLst>
                  <a:outerShdw blurRad="38100" dist="38100" dir="2700000" algn="tl">
                    <a:srgbClr val="4E5B6F"/>
                  </a:outerShdw>
                </a:effectLst>
                <a:latin typeface="Consolas" pitchFamily="49" charset="0"/>
              </a:rPr>
              <a:t/>
            </a:r>
            <a:br>
              <a:rPr lang="tr-TR" sz="3200" b="1" smtClean="0">
                <a:solidFill>
                  <a:schemeClr val="tx1"/>
                </a:solidFill>
                <a:effectLst>
                  <a:outerShdw blurRad="38100" dist="38100" dir="2700000" algn="tl">
                    <a:srgbClr val="4E5B6F"/>
                  </a:outerShdw>
                </a:effectLst>
                <a:latin typeface="Consolas" pitchFamily="49" charset="0"/>
              </a:rPr>
            </a:br>
            <a:r>
              <a:rPr lang="tr-TR" sz="3200" b="1" smtClean="0">
                <a:solidFill>
                  <a:schemeClr val="tx1"/>
                </a:solidFill>
                <a:effectLst>
                  <a:outerShdw blurRad="38100" dist="38100" dir="2700000" algn="tl">
                    <a:srgbClr val="4E5B6F"/>
                  </a:outerShdw>
                </a:effectLst>
                <a:latin typeface="Garamond" pitchFamily="18" charset="0"/>
              </a:rPr>
              <a:t>Prof.Dr.BİLÇİN TAK</a:t>
            </a:r>
            <a:br>
              <a:rPr lang="tr-TR" sz="3200" b="1" smtClean="0">
                <a:solidFill>
                  <a:schemeClr val="tx1"/>
                </a:solidFill>
                <a:effectLst>
                  <a:outerShdw blurRad="38100" dist="38100" dir="2700000" algn="tl">
                    <a:srgbClr val="4E5B6F"/>
                  </a:outerShdw>
                </a:effectLst>
                <a:latin typeface="Garamond" pitchFamily="18" charset="0"/>
              </a:rPr>
            </a:br>
            <a:r>
              <a:rPr lang="tr-TR" sz="3200" b="1" smtClean="0">
                <a:solidFill>
                  <a:schemeClr val="tx1"/>
                </a:solidFill>
                <a:effectLst>
                  <a:outerShdw blurRad="38100" dist="38100" dir="2700000" algn="tl">
                    <a:srgbClr val="4E5B6F"/>
                  </a:outerShdw>
                </a:effectLst>
                <a:latin typeface="Garamond" pitchFamily="18" charset="0"/>
              </a:rPr>
              <a:t>Uludağ Üniversitesi</a:t>
            </a:r>
            <a:r>
              <a:rPr lang="tr-TR" sz="3600" smtClean="0">
                <a:effectLst>
                  <a:outerShdw blurRad="38100" dist="38100" dir="2700000" algn="tl">
                    <a:srgbClr val="FFFFFF"/>
                  </a:outerShdw>
                </a:effectLst>
                <a:latin typeface="Consolas" pitchFamily="49" charset="0"/>
              </a:rPr>
              <a:t> </a:t>
            </a:r>
            <a:br>
              <a:rPr lang="tr-TR" sz="3600" smtClean="0">
                <a:effectLst>
                  <a:outerShdw blurRad="38100" dist="38100" dir="2700000" algn="tl">
                    <a:srgbClr val="FFFFFF"/>
                  </a:outerShdw>
                </a:effectLst>
                <a:latin typeface="Consolas" pitchFamily="49" charset="0"/>
              </a:rPr>
            </a:br>
            <a:r>
              <a:rPr lang="en-US" smtClean="0">
                <a:latin typeface="Consolas" pitchFamily="49" charset="0"/>
              </a:rPr>
              <a:t> </a:t>
            </a:r>
            <a:endParaRPr lang="tr-TR" smtClean="0">
              <a:latin typeface="Consolas" pitchFamily="49"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099" name="Rectangle 3"/>
          <p:cNvSpPr>
            <a:spLocks noGrp="1" noChangeArrowheads="1"/>
          </p:cNvSpPr>
          <p:nvPr>
            <p:ph type="body" idx="4294967295"/>
          </p:nvPr>
        </p:nvSpPr>
        <p:spPr>
          <a:xfrm>
            <a:off x="827088" y="2205038"/>
            <a:ext cx="7772400" cy="4435475"/>
          </a:xfrm>
        </p:spPr>
        <p:txBody>
          <a:bodyPr/>
          <a:lstStyle/>
          <a:p>
            <a:pPr marL="342900" algn="just" eaLnBrk="1" hangingPunct="1"/>
            <a:r>
              <a:rPr lang="tr-TR" sz="1700" b="1" smtClean="0">
                <a:effectLst>
                  <a:outerShdw blurRad="38100" dist="38100" dir="2700000" algn="tl">
                    <a:srgbClr val="4E5B6F"/>
                  </a:outerShdw>
                </a:effectLst>
                <a:latin typeface="Arial" pitchFamily="34" charset="0"/>
              </a:rPr>
              <a:t>	</a:t>
            </a:r>
            <a:r>
              <a:rPr lang="en-US" sz="2000" b="1" smtClean="0">
                <a:effectLst>
                  <a:outerShdw blurRad="38100" dist="38100" dir="2700000" algn="tl">
                    <a:srgbClr val="4E5B6F"/>
                  </a:outerShdw>
                </a:effectLst>
                <a:latin typeface="Arial" pitchFamily="34" charset="0"/>
              </a:rPr>
              <a:t>Bu kapsamda kalite araç ve teknikleri kullanılarak PUKÖ döngüsünü esas alan bir sistematiğin benimsenmesi önem taşımaktadır. </a:t>
            </a:r>
            <a:endParaRPr lang="tr-TR" sz="2000" b="1" smtClean="0">
              <a:effectLst>
                <a:outerShdw blurRad="38100" dist="38100" dir="2700000" algn="tl">
                  <a:srgbClr val="4E5B6F"/>
                </a:outerShdw>
              </a:effectLst>
              <a:latin typeface="Arial" pitchFamily="34" charset="0"/>
            </a:endParaRPr>
          </a:p>
          <a:p>
            <a:pPr marL="342900" algn="just" eaLnBrk="1" hangingPunct="1"/>
            <a:r>
              <a:rPr lang="en-US" sz="2000" b="1" smtClean="0">
                <a:effectLst>
                  <a:outerShdw blurRad="38100" dist="38100" dir="2700000" algn="tl">
                    <a:srgbClr val="4E5B6F"/>
                  </a:outerShdw>
                </a:effectLst>
                <a:latin typeface="Arial" pitchFamily="34" charset="0"/>
              </a:rPr>
              <a:t>İyileştirme çalışmaları sonucunda  iş akış sistemi veya süreçler yeniden tasarlanabilir, bazı durumda yeni süreçler , işlem adımları veya prosedür ve talimat gibi yeni dokümanlar sisteme eklenebilir. </a:t>
            </a:r>
            <a:endParaRPr lang="tr-TR" sz="2000" b="1" smtClean="0">
              <a:effectLst>
                <a:outerShdw blurRad="38100" dist="38100" dir="2700000" algn="tl">
                  <a:srgbClr val="4E5B6F"/>
                </a:outerShdw>
              </a:effectLst>
              <a:latin typeface="Arial" pitchFamily="34" charset="0"/>
            </a:endParaRPr>
          </a:p>
          <a:p>
            <a:pPr marL="342900" algn="just" eaLnBrk="1" hangingPunct="1"/>
            <a:r>
              <a:rPr lang="en-US" sz="2000" b="1" smtClean="0">
                <a:effectLst>
                  <a:outerShdw blurRad="38100" dist="38100" dir="2700000" algn="tl">
                    <a:srgbClr val="4E5B6F"/>
                  </a:outerShdw>
                </a:effectLst>
                <a:latin typeface="Arial" pitchFamily="34" charset="0"/>
              </a:rPr>
              <a:t>Ayrıca gerekli ise insan, teknoloji, bilgi kaynakları tahsis edilir. Bu çerçevede planlanan iyileşmenin sağlanıp- sağlanmadığı ölçülür, izlenir.</a:t>
            </a:r>
            <a:r>
              <a:rPr lang="en-US" sz="2000" smtClean="0">
                <a:latin typeface="Arial" pitchFamily="34" charset="0"/>
              </a:rPr>
              <a:t> </a:t>
            </a:r>
            <a:endParaRPr lang="tr-TR" sz="2000" smtClean="0">
              <a:latin typeface="Arial" pitchFamily="34" charset="0"/>
            </a:endParaRPr>
          </a:p>
        </p:txBody>
      </p:sp>
      <p:sp>
        <p:nvSpPr>
          <p:cNvPr id="132098" name="Rectangle 2"/>
          <p:cNvSpPr>
            <a:spLocks noChangeArrowheads="1"/>
          </p:cNvSpPr>
          <p:nvPr/>
        </p:nvSpPr>
        <p:spPr bwMode="auto">
          <a:xfrm>
            <a:off x="1187450" y="260350"/>
            <a:ext cx="6426200" cy="1143000"/>
          </a:xfrm>
          <a:prstGeom prst="rect">
            <a:avLst/>
          </a:prstGeom>
          <a:noFill/>
          <a:ln w="9525">
            <a:noFill/>
            <a:miter lim="800000"/>
            <a:headEnd/>
            <a:tailEnd/>
          </a:ln>
        </p:spPr>
        <p:txBody>
          <a:bodyPr anchor="ctr"/>
          <a:lstStyle/>
          <a:p>
            <a:r>
              <a:rPr lang="tr-TR" sz="4000" b="1">
                <a:effectLst>
                  <a:outerShdw blurRad="38100" dist="38100" dir="2700000" algn="tl">
                    <a:srgbClr val="4E5B6F"/>
                  </a:outerShdw>
                </a:effectLst>
                <a:latin typeface="Consolas" pitchFamily="49" charset="0"/>
              </a:rPr>
              <a:t>Sistematik Yaklaşım </a:t>
            </a:r>
            <a:endParaRPr lang="en-US" sz="4000" b="1">
              <a:effectLst>
                <a:outerShdw blurRad="38100" dist="38100" dir="2700000" algn="tl">
                  <a:srgbClr val="4E5B6F"/>
                </a:outerShdw>
              </a:effectLst>
              <a:latin typeface="Consolas"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2099">
                                            <p:txEl>
                                              <p:pRg st="0" end="0"/>
                                            </p:txEl>
                                          </p:spTgt>
                                        </p:tgtEl>
                                        <p:attrNameLst>
                                          <p:attrName>style.visibility</p:attrName>
                                        </p:attrNameLst>
                                      </p:cBhvr>
                                      <p:to>
                                        <p:strVal val="visible"/>
                                      </p:to>
                                    </p:set>
                                    <p:animEffect transition="in" filter="fade">
                                      <p:cBhvr>
                                        <p:cTn id="7" dur="1000">
                                          <p:stCondLst>
                                            <p:cond delay="0"/>
                                          </p:stCondLst>
                                        </p:cTn>
                                        <p:tgtEl>
                                          <p:spTgt spid="132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2099">
                                            <p:txEl>
                                              <p:pRg st="1" end="1"/>
                                            </p:txEl>
                                          </p:spTgt>
                                        </p:tgtEl>
                                        <p:attrNameLst>
                                          <p:attrName>style.visibility</p:attrName>
                                        </p:attrNameLst>
                                      </p:cBhvr>
                                      <p:to>
                                        <p:strVal val="visible"/>
                                      </p:to>
                                    </p:set>
                                    <p:animEffect transition="in" filter="fade">
                                      <p:cBhvr>
                                        <p:cTn id="12" dur="1000">
                                          <p:stCondLst>
                                            <p:cond delay="0"/>
                                          </p:stCondLst>
                                        </p:cTn>
                                        <p:tgtEl>
                                          <p:spTgt spid="132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2099">
                                            <p:txEl>
                                              <p:pRg st="2" end="2"/>
                                            </p:txEl>
                                          </p:spTgt>
                                        </p:tgtEl>
                                        <p:attrNameLst>
                                          <p:attrName>style.visibility</p:attrName>
                                        </p:attrNameLst>
                                      </p:cBhvr>
                                      <p:to>
                                        <p:strVal val="visible"/>
                                      </p:to>
                                    </p:set>
                                    <p:animEffect transition="in" filter="fade">
                                      <p:cBhvr>
                                        <p:cTn id="17" dur="1000">
                                          <p:stCondLst>
                                            <p:cond delay="0"/>
                                          </p:stCondLst>
                                        </p:cTn>
                                        <p:tgtEl>
                                          <p:spTgt spid="132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3" name="Rectangle 3"/>
          <p:cNvSpPr>
            <a:spLocks noGrp="1" noChangeArrowheads="1"/>
          </p:cNvSpPr>
          <p:nvPr>
            <p:ph type="body" idx="4294967295"/>
          </p:nvPr>
        </p:nvSpPr>
        <p:spPr>
          <a:xfrm>
            <a:off x="684213" y="1557338"/>
            <a:ext cx="8135937" cy="5111750"/>
          </a:xfrm>
        </p:spPr>
        <p:txBody>
          <a:bodyPr/>
          <a:lstStyle/>
          <a:p>
            <a:pPr marL="342900">
              <a:lnSpc>
                <a:spcPct val="80000"/>
              </a:lnSpc>
              <a:buFont typeface="Wingdings" pitchFamily="2" charset="2"/>
              <a:buNone/>
            </a:pPr>
            <a:endParaRPr lang="tr-TR" sz="1900" smtClean="0">
              <a:effectLst>
                <a:outerShdw blurRad="38100" dist="38100" dir="2700000" algn="tl">
                  <a:srgbClr val="4E5B6F"/>
                </a:outerShdw>
              </a:effectLst>
              <a:latin typeface="Arial" pitchFamily="34" charset="0"/>
            </a:endParaRPr>
          </a:p>
          <a:p>
            <a:pPr marL="342900">
              <a:lnSpc>
                <a:spcPct val="80000"/>
              </a:lnSpc>
            </a:pPr>
            <a:r>
              <a:rPr lang="en-US" sz="2000" smtClean="0">
                <a:effectLst>
                  <a:outerShdw blurRad="38100" dist="38100" dir="2700000" algn="tl">
                    <a:srgbClr val="4E5B6F"/>
                  </a:outerShdw>
                </a:effectLst>
                <a:latin typeface="Arial" pitchFamily="34" charset="0"/>
              </a:rPr>
              <a:t>Planla: Bu aşamada problem tanımlanır, analiz edilir ve olası çözümler üretilir. </a:t>
            </a:r>
            <a:endParaRPr lang="tr-TR" sz="2000" smtClean="0">
              <a:effectLst>
                <a:outerShdw blurRad="38100" dist="38100" dir="2700000" algn="tl">
                  <a:srgbClr val="4E5B6F"/>
                </a:outerShdw>
              </a:effectLst>
              <a:latin typeface="Arial" pitchFamily="34" charset="0"/>
            </a:endParaRPr>
          </a:p>
          <a:p>
            <a:pPr marL="342900">
              <a:lnSpc>
                <a:spcPct val="80000"/>
              </a:lnSpc>
              <a:buFont typeface="Wingdings" pitchFamily="2" charset="2"/>
              <a:buNone/>
            </a:pPr>
            <a:endParaRPr lang="en-US" sz="2000" smtClean="0">
              <a:effectLst>
                <a:outerShdw blurRad="38100" dist="38100" dir="2700000" algn="tl">
                  <a:srgbClr val="4E5B6F"/>
                </a:outerShdw>
              </a:effectLst>
              <a:latin typeface="Arial" pitchFamily="34" charset="0"/>
            </a:endParaRPr>
          </a:p>
          <a:p>
            <a:pPr marL="342900">
              <a:lnSpc>
                <a:spcPct val="80000"/>
              </a:lnSpc>
            </a:pPr>
            <a:r>
              <a:rPr lang="en-US" sz="2000" smtClean="0">
                <a:effectLst>
                  <a:outerShdw blurRad="38100" dist="38100" dir="2700000" algn="tl">
                    <a:srgbClr val="4E5B6F"/>
                  </a:outerShdw>
                </a:effectLst>
                <a:latin typeface="Arial" pitchFamily="34" charset="0"/>
              </a:rPr>
              <a:t>Uygula: Planlama aşamasında tespit edilen çözüm pilot olarak uygulanır. Örneğin yeni tasarlanan bir süreç sadece bazı kliniklerde uygulanarak test edilebilir. </a:t>
            </a:r>
            <a:endParaRPr lang="tr-TR" sz="2000" smtClean="0">
              <a:effectLst>
                <a:outerShdw blurRad="38100" dist="38100" dir="2700000" algn="tl">
                  <a:srgbClr val="4E5B6F"/>
                </a:outerShdw>
              </a:effectLst>
              <a:latin typeface="Arial" pitchFamily="34" charset="0"/>
            </a:endParaRPr>
          </a:p>
          <a:p>
            <a:pPr marL="342900">
              <a:lnSpc>
                <a:spcPct val="80000"/>
              </a:lnSpc>
              <a:buFont typeface="Wingdings" pitchFamily="2" charset="2"/>
              <a:buNone/>
            </a:pPr>
            <a:endParaRPr lang="en-US" sz="2000" smtClean="0">
              <a:effectLst>
                <a:outerShdw blurRad="38100" dist="38100" dir="2700000" algn="tl">
                  <a:srgbClr val="4E5B6F"/>
                </a:outerShdw>
              </a:effectLst>
              <a:latin typeface="Arial" pitchFamily="34" charset="0"/>
            </a:endParaRPr>
          </a:p>
          <a:p>
            <a:pPr marL="342900">
              <a:lnSpc>
                <a:spcPct val="80000"/>
              </a:lnSpc>
            </a:pPr>
            <a:r>
              <a:rPr lang="en-US" sz="2000" smtClean="0">
                <a:effectLst>
                  <a:outerShdw blurRad="38100" dist="38100" dir="2700000" algn="tl">
                    <a:srgbClr val="4E5B6F"/>
                  </a:outerShdw>
                </a:effectLst>
                <a:latin typeface="Arial" pitchFamily="34" charset="0"/>
              </a:rPr>
              <a:t>Kontrol Et : Pilot uygulama sonucunda istenen sonuçlara ulaşılıp- ulaşılmadığı değerlendirilir. </a:t>
            </a:r>
            <a:endParaRPr lang="tr-TR" sz="2000" smtClean="0">
              <a:effectLst>
                <a:outerShdw blurRad="38100" dist="38100" dir="2700000" algn="tl">
                  <a:srgbClr val="4E5B6F"/>
                </a:outerShdw>
              </a:effectLst>
              <a:latin typeface="Arial" pitchFamily="34" charset="0"/>
            </a:endParaRPr>
          </a:p>
          <a:p>
            <a:pPr marL="342900">
              <a:lnSpc>
                <a:spcPct val="80000"/>
              </a:lnSpc>
              <a:buFont typeface="Wingdings" pitchFamily="2" charset="2"/>
              <a:buNone/>
            </a:pPr>
            <a:endParaRPr lang="en-US" sz="2000" smtClean="0">
              <a:effectLst>
                <a:outerShdw blurRad="38100" dist="38100" dir="2700000" algn="tl">
                  <a:srgbClr val="4E5B6F"/>
                </a:outerShdw>
              </a:effectLst>
              <a:latin typeface="Arial" pitchFamily="34" charset="0"/>
            </a:endParaRPr>
          </a:p>
          <a:p>
            <a:pPr marL="342900">
              <a:lnSpc>
                <a:spcPct val="80000"/>
              </a:lnSpc>
            </a:pPr>
            <a:r>
              <a:rPr lang="en-US" sz="2000" smtClean="0">
                <a:effectLst>
                  <a:outerShdw blurRad="38100" dist="38100" dir="2700000" algn="tl">
                    <a:srgbClr val="4E5B6F"/>
                  </a:outerShdw>
                </a:effectLst>
                <a:latin typeface="Arial" pitchFamily="34" charset="0"/>
              </a:rPr>
              <a:t>Önlem Al : Projeden beklenen sonuçlara ulaşıldıysa uygulama tüm hastaneye yayılır. İyileştirme projeleri süreç akışının yeniden tasarlanması, prosedür ve talimatların revize edilmesi veya sürecin etkinliğini arttırmak için bazı işlemlerin eliminasyonu ile sonuçlanabilmektedir.  Ancak, istenen sonuçlara ulaşılamadıysa tekrar planla aşamasına dönülerek alternatif bir yol haritası oluşturulur.</a:t>
            </a:r>
            <a:r>
              <a:rPr lang="en-US" sz="2000" smtClean="0">
                <a:latin typeface="Corbel" pitchFamily="34" charset="0"/>
              </a:rPr>
              <a:t> </a:t>
            </a:r>
            <a:endParaRPr lang="tr-TR" sz="2000" smtClean="0">
              <a:latin typeface="Corbel" pitchFamily="34" charset="0"/>
            </a:endParaRPr>
          </a:p>
        </p:txBody>
      </p:sp>
      <p:sp>
        <p:nvSpPr>
          <p:cNvPr id="116739"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sp>
        <p:nvSpPr>
          <p:cNvPr id="116740"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sp>
        <p:nvSpPr>
          <p:cNvPr id="116741"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sp>
        <p:nvSpPr>
          <p:cNvPr id="116742"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sp>
        <p:nvSpPr>
          <p:cNvPr id="132098" name="Rectangle 2"/>
          <p:cNvSpPr>
            <a:spLocks noChangeArrowheads="1"/>
          </p:cNvSpPr>
          <p:nvPr/>
        </p:nvSpPr>
        <p:spPr bwMode="auto">
          <a:xfrm>
            <a:off x="1187450" y="260350"/>
            <a:ext cx="6426200" cy="1143000"/>
          </a:xfrm>
          <a:prstGeom prst="rect">
            <a:avLst/>
          </a:prstGeom>
          <a:noFill/>
          <a:ln w="9525">
            <a:noFill/>
            <a:miter lim="800000"/>
            <a:headEnd/>
            <a:tailEnd/>
          </a:ln>
        </p:spPr>
        <p:txBody>
          <a:bodyPr anchor="ctr"/>
          <a:lstStyle/>
          <a:p>
            <a:r>
              <a:rPr lang="tr-TR" sz="4000" b="1">
                <a:effectLst>
                  <a:outerShdw blurRad="38100" dist="38100" dir="2700000" algn="tl">
                    <a:srgbClr val="4E5B6F"/>
                  </a:outerShdw>
                </a:effectLst>
                <a:latin typeface="Consolas" pitchFamily="49" charset="0"/>
              </a:rPr>
              <a:t>Sistematik Yaklaşım</a:t>
            </a:r>
            <a:r>
              <a:rPr lang="tr-TR" sz="4000">
                <a:solidFill>
                  <a:srgbClr val="232335"/>
                </a:solidFill>
                <a:effectLst>
                  <a:outerShdw blurRad="38100" dist="38100" dir="2700000" algn="tl">
                    <a:srgbClr val="FFFFFF"/>
                  </a:outerShdw>
                </a:effectLst>
                <a:latin typeface="Consolas" pitchFamily="49" charset="0"/>
              </a:rPr>
              <a:t> </a:t>
            </a:r>
            <a:endParaRPr lang="en-US" sz="4000">
              <a:solidFill>
                <a:srgbClr val="232335"/>
              </a:solidFill>
              <a:effectLst>
                <a:outerShdw blurRad="38100" dist="38100" dir="2700000" algn="tl">
                  <a:srgbClr val="FFFFFF"/>
                </a:outerShdw>
              </a:effectLst>
              <a:latin typeface="Consolas" pitchFamily="49"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ctrTitle" idx="4294967295"/>
          </p:nvPr>
        </p:nvSpPr>
        <p:spPr>
          <a:xfrm>
            <a:off x="684213" y="476250"/>
            <a:ext cx="8135937" cy="792163"/>
          </a:xfrm>
        </p:spPr>
        <p:txBody>
          <a:bodyPr wrap="square" lIns="91440" tIns="45720" rIns="91440" bIns="45720" numCol="1" anchor="b" anchorCtr="1" compatLnSpc="1">
            <a:prstTxWarp prst="textNoShape">
              <a:avLst/>
            </a:prstTxWarp>
          </a:bodyPr>
          <a:lstStyle/>
          <a:p>
            <a:pPr eaLnBrk="1" hangingPunct="1"/>
            <a:r>
              <a:rPr lang="tr-TR" sz="3000" b="1" smtClean="0">
                <a:solidFill>
                  <a:schemeClr val="tx1"/>
                </a:solidFill>
                <a:effectLst>
                  <a:outerShdw blurRad="38100" dist="38100" dir="2700000" algn="tl">
                    <a:srgbClr val="4E5B6F"/>
                  </a:outerShdw>
                </a:effectLst>
                <a:latin typeface="Consolas" pitchFamily="49" charset="0"/>
              </a:rPr>
              <a:t>PDCA DÖNGÜSÜ</a:t>
            </a:r>
            <a:r>
              <a:rPr lang="tr-TR" sz="3000" smtClean="0">
                <a:solidFill>
                  <a:srgbClr val="232335"/>
                </a:solidFill>
                <a:effectLst>
                  <a:outerShdw blurRad="38100" dist="38100" dir="2700000" algn="tl">
                    <a:srgbClr val="FFFFFF"/>
                  </a:outerShdw>
                </a:effectLst>
                <a:latin typeface="Consolas" pitchFamily="49" charset="0"/>
              </a:rPr>
              <a:t> </a:t>
            </a:r>
          </a:p>
        </p:txBody>
      </p:sp>
      <p:grpSp>
        <p:nvGrpSpPr>
          <p:cNvPr id="117763" name="Group 3"/>
          <p:cNvGrpSpPr>
            <a:grpSpLocks/>
          </p:cNvGrpSpPr>
          <p:nvPr/>
        </p:nvGrpSpPr>
        <p:grpSpPr bwMode="auto">
          <a:xfrm>
            <a:off x="1676400" y="1752600"/>
            <a:ext cx="5467350" cy="4038600"/>
            <a:chOff x="1056" y="864"/>
            <a:chExt cx="3444" cy="2544"/>
          </a:xfrm>
        </p:grpSpPr>
        <p:sp>
          <p:nvSpPr>
            <p:cNvPr id="117764" name="AutoShape 4"/>
            <p:cNvSpPr>
              <a:spLocks noChangeArrowheads="1"/>
            </p:cNvSpPr>
            <p:nvPr/>
          </p:nvSpPr>
          <p:spPr bwMode="auto">
            <a:xfrm rot="74147">
              <a:off x="2112" y="864"/>
              <a:ext cx="1584" cy="432"/>
            </a:xfrm>
            <a:prstGeom prst="curvedDownArrow">
              <a:avLst>
                <a:gd name="adj1" fmla="val 73333"/>
                <a:gd name="adj2" fmla="val 146667"/>
                <a:gd name="adj3" fmla="val 33333"/>
              </a:avLst>
            </a:prstGeom>
            <a:solidFill>
              <a:srgbClr val="FFFFFF"/>
            </a:solidFill>
            <a:ln w="9525">
              <a:solidFill>
                <a:srgbClr val="000000"/>
              </a:solidFill>
              <a:miter lim="800000"/>
              <a:headEnd/>
              <a:tailEnd/>
            </a:ln>
            <a:effectLst/>
          </p:spPr>
          <p:txBody>
            <a:bodyPr wrap="none" anchor="ctr"/>
            <a:lstStyle/>
            <a:p>
              <a:endParaRPr lang="tr-TR"/>
            </a:p>
          </p:txBody>
        </p:sp>
        <p:sp>
          <p:nvSpPr>
            <p:cNvPr id="117765" name="AutoShape 5"/>
            <p:cNvSpPr>
              <a:spLocks noChangeArrowheads="1"/>
            </p:cNvSpPr>
            <p:nvPr/>
          </p:nvSpPr>
          <p:spPr bwMode="auto">
            <a:xfrm rot="-16259458">
              <a:off x="3264" y="2016"/>
              <a:ext cx="1584" cy="432"/>
            </a:xfrm>
            <a:prstGeom prst="curvedDownArrow">
              <a:avLst>
                <a:gd name="adj1" fmla="val 73333"/>
                <a:gd name="adj2" fmla="val 146667"/>
                <a:gd name="adj3" fmla="val 33333"/>
              </a:avLst>
            </a:prstGeom>
            <a:solidFill>
              <a:srgbClr val="FFFFFF"/>
            </a:solidFill>
            <a:ln w="9525">
              <a:solidFill>
                <a:srgbClr val="000000"/>
              </a:solidFill>
              <a:miter lim="800000"/>
              <a:headEnd/>
              <a:tailEnd/>
            </a:ln>
            <a:effectLst/>
          </p:spPr>
          <p:txBody>
            <a:bodyPr wrap="none" anchor="ctr"/>
            <a:lstStyle/>
            <a:p>
              <a:endParaRPr lang="tr-TR"/>
            </a:p>
          </p:txBody>
        </p:sp>
        <p:sp>
          <p:nvSpPr>
            <p:cNvPr id="117766" name="AutoShape 6"/>
            <p:cNvSpPr>
              <a:spLocks noChangeArrowheads="1"/>
            </p:cNvSpPr>
            <p:nvPr/>
          </p:nvSpPr>
          <p:spPr bwMode="auto">
            <a:xfrm rot="10842125">
              <a:off x="2064" y="2976"/>
              <a:ext cx="1584" cy="432"/>
            </a:xfrm>
            <a:prstGeom prst="curvedDownArrow">
              <a:avLst>
                <a:gd name="adj1" fmla="val 73333"/>
                <a:gd name="adj2" fmla="val 146667"/>
                <a:gd name="adj3" fmla="val 33333"/>
              </a:avLst>
            </a:prstGeom>
            <a:solidFill>
              <a:srgbClr val="FFFFFF"/>
            </a:solidFill>
            <a:ln w="9525">
              <a:solidFill>
                <a:srgbClr val="000000"/>
              </a:solidFill>
              <a:miter lim="800000"/>
              <a:headEnd/>
              <a:tailEnd/>
            </a:ln>
            <a:effectLst/>
          </p:spPr>
          <p:txBody>
            <a:bodyPr wrap="none" anchor="ctr"/>
            <a:lstStyle/>
            <a:p>
              <a:endParaRPr lang="tr-TR"/>
            </a:p>
          </p:txBody>
        </p:sp>
        <p:sp>
          <p:nvSpPr>
            <p:cNvPr id="117767" name="AutoShape 7"/>
            <p:cNvSpPr>
              <a:spLocks noChangeArrowheads="1"/>
            </p:cNvSpPr>
            <p:nvPr/>
          </p:nvSpPr>
          <p:spPr bwMode="auto">
            <a:xfrm rot="-5344213">
              <a:off x="672" y="1920"/>
              <a:ext cx="1584" cy="432"/>
            </a:xfrm>
            <a:prstGeom prst="curvedDownArrow">
              <a:avLst>
                <a:gd name="adj1" fmla="val 73333"/>
                <a:gd name="adj2" fmla="val 146667"/>
                <a:gd name="adj3" fmla="val 33333"/>
              </a:avLst>
            </a:prstGeom>
            <a:solidFill>
              <a:srgbClr val="FFFFFF"/>
            </a:solidFill>
            <a:ln w="9525">
              <a:solidFill>
                <a:srgbClr val="000000"/>
              </a:solidFill>
              <a:miter lim="800000"/>
              <a:headEnd/>
              <a:tailEnd/>
            </a:ln>
            <a:effectLst/>
          </p:spPr>
          <p:txBody>
            <a:bodyPr wrap="none" anchor="ctr"/>
            <a:lstStyle/>
            <a:p>
              <a:endParaRPr lang="tr-TR"/>
            </a:p>
          </p:txBody>
        </p:sp>
        <p:sp>
          <p:nvSpPr>
            <p:cNvPr id="117768" name="Text Box 8"/>
            <p:cNvSpPr txBox="1">
              <a:spLocks noChangeArrowheads="1"/>
            </p:cNvSpPr>
            <p:nvPr/>
          </p:nvSpPr>
          <p:spPr bwMode="auto">
            <a:xfrm>
              <a:off x="3696" y="1008"/>
              <a:ext cx="619" cy="288"/>
            </a:xfrm>
            <a:prstGeom prst="rect">
              <a:avLst/>
            </a:prstGeom>
            <a:noFill/>
            <a:ln w="9525">
              <a:noFill/>
              <a:miter lim="800000"/>
              <a:headEnd/>
              <a:tailEnd/>
            </a:ln>
            <a:effectLst/>
          </p:spPr>
          <p:txBody>
            <a:bodyPr wrap="none">
              <a:spAutoFit/>
            </a:bodyPr>
            <a:lstStyle/>
            <a:p>
              <a:pPr eaLnBrk="0" hangingPunct="0"/>
              <a:r>
                <a:rPr lang="tr-TR" sz="2400">
                  <a:latin typeface="Tahoma" pitchFamily="34" charset="0"/>
                </a:rPr>
                <a:t>Planla</a:t>
              </a:r>
            </a:p>
          </p:txBody>
        </p:sp>
        <p:sp>
          <p:nvSpPr>
            <p:cNvPr id="117769" name="Text Box 9"/>
            <p:cNvSpPr txBox="1">
              <a:spLocks noChangeArrowheads="1"/>
            </p:cNvSpPr>
            <p:nvPr/>
          </p:nvSpPr>
          <p:spPr bwMode="auto">
            <a:xfrm>
              <a:off x="3744" y="3024"/>
              <a:ext cx="756" cy="288"/>
            </a:xfrm>
            <a:prstGeom prst="rect">
              <a:avLst/>
            </a:prstGeom>
            <a:noFill/>
            <a:ln w="9525">
              <a:noFill/>
              <a:miter lim="800000"/>
              <a:headEnd/>
              <a:tailEnd/>
            </a:ln>
            <a:effectLst/>
          </p:spPr>
          <p:txBody>
            <a:bodyPr wrap="none">
              <a:spAutoFit/>
            </a:bodyPr>
            <a:lstStyle/>
            <a:p>
              <a:pPr eaLnBrk="0" hangingPunct="0"/>
              <a:r>
                <a:rPr lang="tr-TR" sz="2400">
                  <a:latin typeface="Tahoma" pitchFamily="34" charset="0"/>
                </a:rPr>
                <a:t>Uygula </a:t>
              </a:r>
            </a:p>
          </p:txBody>
        </p:sp>
        <p:sp>
          <p:nvSpPr>
            <p:cNvPr id="117770" name="Text Box 10"/>
            <p:cNvSpPr txBox="1">
              <a:spLocks noChangeArrowheads="1"/>
            </p:cNvSpPr>
            <p:nvPr/>
          </p:nvSpPr>
          <p:spPr bwMode="auto">
            <a:xfrm>
              <a:off x="1200" y="3024"/>
              <a:ext cx="953" cy="288"/>
            </a:xfrm>
            <a:prstGeom prst="rect">
              <a:avLst/>
            </a:prstGeom>
            <a:noFill/>
            <a:ln w="9525">
              <a:noFill/>
              <a:miter lim="800000"/>
              <a:headEnd/>
              <a:tailEnd/>
            </a:ln>
            <a:effectLst/>
          </p:spPr>
          <p:txBody>
            <a:bodyPr wrap="none">
              <a:spAutoFit/>
            </a:bodyPr>
            <a:lstStyle/>
            <a:p>
              <a:pPr eaLnBrk="0" hangingPunct="0"/>
              <a:r>
                <a:rPr lang="tr-TR" sz="2400">
                  <a:latin typeface="Tahoma" pitchFamily="34" charset="0"/>
                </a:rPr>
                <a:t>Kontrol Et</a:t>
              </a:r>
            </a:p>
          </p:txBody>
        </p:sp>
        <p:sp>
          <p:nvSpPr>
            <p:cNvPr id="117771" name="Text Box 11"/>
            <p:cNvSpPr txBox="1">
              <a:spLocks noChangeArrowheads="1"/>
            </p:cNvSpPr>
            <p:nvPr/>
          </p:nvSpPr>
          <p:spPr bwMode="auto">
            <a:xfrm>
              <a:off x="1056" y="1056"/>
              <a:ext cx="884" cy="288"/>
            </a:xfrm>
            <a:prstGeom prst="rect">
              <a:avLst/>
            </a:prstGeom>
            <a:noFill/>
            <a:ln w="9525">
              <a:noFill/>
              <a:miter lim="800000"/>
              <a:headEnd/>
              <a:tailEnd/>
            </a:ln>
            <a:effectLst/>
          </p:spPr>
          <p:txBody>
            <a:bodyPr wrap="none">
              <a:spAutoFit/>
            </a:bodyPr>
            <a:lstStyle/>
            <a:p>
              <a:pPr eaLnBrk="0" hangingPunct="0"/>
              <a:r>
                <a:rPr lang="tr-TR" sz="2400">
                  <a:latin typeface="Tahoma" pitchFamily="34" charset="0"/>
                </a:rPr>
                <a:t>Önlem Al</a:t>
              </a: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idx="4294967295"/>
          </p:nvPr>
        </p:nvSpPr>
        <p:spPr/>
        <p:txBody>
          <a:bodyPr wrap="square" lIns="91440" tIns="45720" rIns="91440" bIns="45720" numCol="1" anchor="ctr" anchorCtr="0" compatLnSpc="1">
            <a:prstTxWarp prst="textNoShape">
              <a:avLst/>
            </a:prstTxWarp>
          </a:bodyPr>
          <a:lstStyle/>
          <a:p>
            <a:pPr algn="ctr" eaLnBrk="1" hangingPunct="1"/>
            <a:r>
              <a:rPr lang="tr-TR" sz="3800" b="1" smtClean="0">
                <a:solidFill>
                  <a:schemeClr val="tx1"/>
                </a:solidFill>
                <a:effectLst>
                  <a:outerShdw blurRad="38100" dist="38100" dir="2700000" algn="tl">
                    <a:srgbClr val="4E5B6F"/>
                  </a:outerShdw>
                </a:effectLst>
                <a:latin typeface="Consolas" pitchFamily="49" charset="0"/>
              </a:rPr>
              <a:t>PDCA </a:t>
            </a:r>
          </a:p>
        </p:txBody>
      </p:sp>
      <p:sp>
        <p:nvSpPr>
          <p:cNvPr id="118787" name="Rectangle 3"/>
          <p:cNvSpPr>
            <a:spLocks noChangeArrowheads="1"/>
          </p:cNvSpPr>
          <p:nvPr/>
        </p:nvSpPr>
        <p:spPr bwMode="auto">
          <a:xfrm>
            <a:off x="900113" y="2060575"/>
            <a:ext cx="7499350" cy="3743325"/>
          </a:xfrm>
          <a:prstGeom prst="rect">
            <a:avLst/>
          </a:prstGeom>
          <a:noFill/>
          <a:ln w="9525">
            <a:noFill/>
            <a:miter lim="800000"/>
            <a:headEnd/>
            <a:tailEnd/>
          </a:ln>
          <a:effectLst/>
        </p:spPr>
        <p:txBody>
          <a:bodyPr>
            <a:spAutoFit/>
          </a:bodyPr>
          <a:lstStyle/>
          <a:p>
            <a:pPr eaLnBrk="0" hangingPunct="0"/>
            <a:r>
              <a:rPr lang="tr-TR" sz="2400">
                <a:latin typeface="Tahoma" pitchFamily="34" charset="0"/>
              </a:rPr>
              <a:t>1.  Problemlerin  teşhis edilmesi ve üzerinde çalışılacak problemin  belirlenmesi,</a:t>
            </a:r>
          </a:p>
          <a:p>
            <a:pPr eaLnBrk="0" hangingPunct="0"/>
            <a:r>
              <a:rPr lang="tr-TR" sz="2400">
                <a:latin typeface="Tahoma" pitchFamily="34" charset="0"/>
              </a:rPr>
              <a:t>2.  Problem hakkında durum analizi yapılması,</a:t>
            </a:r>
          </a:p>
          <a:p>
            <a:pPr eaLnBrk="0" hangingPunct="0"/>
            <a:r>
              <a:rPr lang="tr-TR" sz="2400">
                <a:latin typeface="Tahoma" pitchFamily="34" charset="0"/>
              </a:rPr>
              <a:t>3.  Problemin nedenlerinin araştırılması ve analizi,</a:t>
            </a:r>
          </a:p>
          <a:p>
            <a:pPr eaLnBrk="0" hangingPunct="0"/>
            <a:r>
              <a:rPr lang="tr-TR" sz="2400">
                <a:latin typeface="Tahoma" pitchFamily="34" charset="0"/>
              </a:rPr>
              <a:t>4.  Probleme çözüm aranması ve en uygun olan çözüme   karar verilmesi,</a:t>
            </a:r>
          </a:p>
          <a:p>
            <a:pPr eaLnBrk="0" hangingPunct="0"/>
            <a:r>
              <a:rPr lang="tr-TR" sz="2400">
                <a:latin typeface="Tahoma" pitchFamily="34" charset="0"/>
              </a:rPr>
              <a:t>5.  Belirlenen çözüm önerisinin uygulanması, </a:t>
            </a:r>
          </a:p>
          <a:p>
            <a:pPr eaLnBrk="0" hangingPunct="0"/>
            <a:r>
              <a:rPr lang="tr-TR" sz="2400">
                <a:latin typeface="Tahoma" pitchFamily="34" charset="0"/>
              </a:rPr>
              <a:t>6.  Uygulama sonuçlarının değerlendirilmesi, </a:t>
            </a:r>
          </a:p>
          <a:p>
            <a:pPr eaLnBrk="0" hangingPunct="0"/>
            <a:r>
              <a:rPr lang="tr-TR" sz="2400">
                <a:latin typeface="Tahoma" pitchFamily="34" charset="0"/>
              </a:rPr>
              <a:t>7. Ulaşılan olumlu sonucu korumak için çalışma yöntem ve kurallarını yeniden   düzenlenmesi.</a:t>
            </a:r>
            <a:endParaRPr lang="tr-TR" sz="2400" b="1">
              <a:effectLst>
                <a:outerShdw blurRad="38100" dist="38100" dir="2700000" algn="tl">
                  <a:srgbClr val="4E5B6F"/>
                </a:outerShdw>
              </a:effectLst>
              <a:latin typeface="Times New Roman Tur" charset="-94"/>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026" name="Rectangle 2"/>
          <p:cNvSpPr>
            <a:spLocks noChangeArrowheads="1"/>
          </p:cNvSpPr>
          <p:nvPr/>
        </p:nvSpPr>
        <p:spPr bwMode="auto">
          <a:xfrm>
            <a:off x="468313" y="188913"/>
            <a:ext cx="8229600" cy="1143000"/>
          </a:xfrm>
          <a:prstGeom prst="rect">
            <a:avLst/>
          </a:prstGeom>
          <a:noFill/>
          <a:ln w="9525">
            <a:noFill/>
            <a:miter lim="800000"/>
            <a:headEnd/>
            <a:tailEnd/>
          </a:ln>
        </p:spPr>
        <p:txBody>
          <a:bodyPr anchor="ctr"/>
          <a:lstStyle/>
          <a:p>
            <a:pPr eaLnBrk="0" hangingPunct="0"/>
            <a:r>
              <a:rPr lang="tr-TR" sz="4000" b="1">
                <a:effectLst>
                  <a:outerShdw blurRad="38100" dist="38100" dir="2700000" algn="tl">
                    <a:srgbClr val="4E5B6F"/>
                  </a:outerShdw>
                </a:effectLst>
                <a:latin typeface="Consolas" pitchFamily="49" charset="0"/>
              </a:rPr>
              <a:t>Planlamanın Altın Soruları</a:t>
            </a:r>
            <a:endParaRPr lang="en-US" sz="4000" b="1">
              <a:effectLst>
                <a:outerShdw blurRad="38100" dist="38100" dir="2700000" algn="tl">
                  <a:srgbClr val="4E5B6F"/>
                </a:outerShdw>
              </a:effectLst>
              <a:latin typeface="Consolas" pitchFamily="49" charset="0"/>
            </a:endParaRPr>
          </a:p>
        </p:txBody>
      </p:sp>
      <p:pic>
        <p:nvPicPr>
          <p:cNvPr id="129027" name="2 Resim" descr="13546_181800593884_181800133884_3929180_3559365_n.jpg"/>
          <p:cNvPicPr>
            <a:picLocks noChangeAspect="1"/>
          </p:cNvPicPr>
          <p:nvPr/>
        </p:nvPicPr>
        <p:blipFill>
          <a:blip r:embed="rId2" cstate="print"/>
          <a:srcRect/>
          <a:stretch>
            <a:fillRect/>
          </a:stretch>
        </p:blipFill>
        <p:spPr bwMode="auto">
          <a:xfrm>
            <a:off x="5143500" y="1196975"/>
            <a:ext cx="4000500" cy="5661025"/>
          </a:xfrm>
          <a:prstGeom prst="rect">
            <a:avLst/>
          </a:prstGeom>
          <a:noFill/>
          <a:ln w="9525">
            <a:noFill/>
            <a:miter lim="800000"/>
            <a:headEnd/>
            <a:tailEnd/>
          </a:ln>
        </p:spPr>
      </p:pic>
      <p:sp>
        <p:nvSpPr>
          <p:cNvPr id="128002" name="Rectangle 2"/>
          <p:cNvSpPr>
            <a:spLocks noChangeArrowheads="1"/>
          </p:cNvSpPr>
          <p:nvPr/>
        </p:nvSpPr>
        <p:spPr bwMode="auto">
          <a:xfrm>
            <a:off x="900113" y="1773238"/>
            <a:ext cx="2519362" cy="4357687"/>
          </a:xfrm>
          <a:prstGeom prst="rect">
            <a:avLst/>
          </a:prstGeom>
          <a:noFill/>
          <a:ln w="9525">
            <a:noFill/>
            <a:miter lim="800000"/>
            <a:headEnd/>
            <a:tailEnd/>
          </a:ln>
        </p:spPr>
        <p:txBody>
          <a:bodyPr/>
          <a:lstStyle/>
          <a:p>
            <a:pPr marL="342900" indent="-342900" eaLnBrk="0" hangingPunct="0">
              <a:lnSpc>
                <a:spcPct val="80000"/>
              </a:lnSpc>
              <a:spcBef>
                <a:spcPts val="700"/>
              </a:spcBef>
              <a:buClr>
                <a:schemeClr val="tx2"/>
              </a:buClr>
              <a:buSzPct val="95000"/>
              <a:buFont typeface="Wingdings" pitchFamily="2" charset="2"/>
              <a:buChar char=""/>
            </a:pPr>
            <a:endParaRPr lang="tr-TR" sz="1700" b="1">
              <a:effectLst>
                <a:outerShdw blurRad="38100" dist="38100" dir="2700000" algn="tl">
                  <a:srgbClr val="4E5B6F"/>
                </a:outerShdw>
              </a:effectLst>
              <a:latin typeface="Corbel" pitchFamily="34" charset="0"/>
            </a:endParaRPr>
          </a:p>
          <a:p>
            <a:pPr marL="342900" indent="-342900" eaLnBrk="0" hangingPunct="0">
              <a:lnSpc>
                <a:spcPct val="80000"/>
              </a:lnSpc>
              <a:spcBef>
                <a:spcPts val="700"/>
              </a:spcBef>
              <a:buClr>
                <a:schemeClr val="tx2"/>
              </a:buClr>
              <a:buSzPct val="95000"/>
              <a:buFont typeface="Wingdings" pitchFamily="2" charset="2"/>
              <a:buChar char=""/>
            </a:pPr>
            <a:r>
              <a:rPr lang="tr-TR" sz="2100" b="1">
                <a:effectLst>
                  <a:outerShdw blurRad="38100" dist="38100" dir="2700000" algn="tl">
                    <a:srgbClr val="4E5B6F"/>
                  </a:outerShdw>
                </a:effectLst>
                <a:latin typeface="Corbel" pitchFamily="34" charset="0"/>
              </a:rPr>
              <a:t>NE</a:t>
            </a:r>
          </a:p>
          <a:p>
            <a:pPr marL="342900" indent="-342900" eaLnBrk="0" hangingPunct="0">
              <a:lnSpc>
                <a:spcPct val="80000"/>
              </a:lnSpc>
              <a:spcBef>
                <a:spcPts val="700"/>
              </a:spcBef>
              <a:buClr>
                <a:schemeClr val="tx2"/>
              </a:buClr>
              <a:buSzPct val="95000"/>
              <a:buFont typeface="Wingdings" pitchFamily="2" charset="2"/>
              <a:buChar char=""/>
            </a:pPr>
            <a:r>
              <a:rPr lang="tr-TR" sz="2100" b="1">
                <a:effectLst>
                  <a:outerShdw blurRad="38100" dist="38100" dir="2700000" algn="tl">
                    <a:srgbClr val="4E5B6F"/>
                  </a:outerShdw>
                </a:effectLst>
                <a:latin typeface="Corbel" pitchFamily="34" charset="0"/>
              </a:rPr>
              <a:t>NEREDE</a:t>
            </a:r>
          </a:p>
          <a:p>
            <a:pPr marL="342900" indent="-342900" eaLnBrk="0" hangingPunct="0">
              <a:lnSpc>
                <a:spcPct val="80000"/>
              </a:lnSpc>
              <a:spcBef>
                <a:spcPts val="700"/>
              </a:spcBef>
              <a:buClr>
                <a:schemeClr val="tx2"/>
              </a:buClr>
              <a:buSzPct val="95000"/>
              <a:buFont typeface="Wingdings" pitchFamily="2" charset="2"/>
              <a:buChar char=""/>
            </a:pPr>
            <a:r>
              <a:rPr lang="tr-TR" sz="2100" b="1">
                <a:effectLst>
                  <a:outerShdw blurRad="38100" dist="38100" dir="2700000" algn="tl">
                    <a:srgbClr val="4E5B6F"/>
                  </a:outerShdw>
                </a:effectLst>
                <a:latin typeface="Corbel" pitchFamily="34" charset="0"/>
              </a:rPr>
              <a:t>NE ZAMAN</a:t>
            </a:r>
          </a:p>
          <a:p>
            <a:pPr marL="342900" indent="-342900" eaLnBrk="0" hangingPunct="0">
              <a:lnSpc>
                <a:spcPct val="80000"/>
              </a:lnSpc>
              <a:spcBef>
                <a:spcPts val="700"/>
              </a:spcBef>
              <a:buClr>
                <a:schemeClr val="tx2"/>
              </a:buClr>
              <a:buSzPct val="95000"/>
              <a:buFont typeface="Wingdings" pitchFamily="2" charset="2"/>
              <a:buChar char=""/>
            </a:pPr>
            <a:r>
              <a:rPr lang="tr-TR" sz="2100" b="1">
                <a:effectLst>
                  <a:outerShdw blurRad="38100" dist="38100" dir="2700000" algn="tl">
                    <a:srgbClr val="4E5B6F"/>
                  </a:outerShdw>
                </a:effectLst>
                <a:latin typeface="Corbel" pitchFamily="34" charset="0"/>
              </a:rPr>
              <a:t>NE KADAR</a:t>
            </a:r>
          </a:p>
          <a:p>
            <a:pPr marL="342900" indent="-342900" eaLnBrk="0" hangingPunct="0">
              <a:lnSpc>
                <a:spcPct val="80000"/>
              </a:lnSpc>
              <a:spcBef>
                <a:spcPts val="700"/>
              </a:spcBef>
              <a:buClr>
                <a:schemeClr val="tx2"/>
              </a:buClr>
              <a:buSzPct val="95000"/>
              <a:buFont typeface="Wingdings" pitchFamily="2" charset="2"/>
              <a:buChar char=""/>
            </a:pPr>
            <a:r>
              <a:rPr lang="tr-TR" sz="2100" b="1">
                <a:effectLst>
                  <a:outerShdw blurRad="38100" dist="38100" dir="2700000" algn="tl">
                    <a:srgbClr val="4E5B6F"/>
                  </a:outerShdw>
                </a:effectLst>
                <a:latin typeface="Corbel" pitchFamily="34" charset="0"/>
              </a:rPr>
              <a:t>NASIL</a:t>
            </a:r>
          </a:p>
          <a:p>
            <a:pPr marL="342900" indent="-342900" eaLnBrk="0" hangingPunct="0">
              <a:lnSpc>
                <a:spcPct val="80000"/>
              </a:lnSpc>
              <a:spcBef>
                <a:spcPts val="700"/>
              </a:spcBef>
              <a:buClr>
                <a:schemeClr val="tx2"/>
              </a:buClr>
              <a:buSzPct val="95000"/>
              <a:buFont typeface="Wingdings" pitchFamily="2" charset="2"/>
              <a:buChar char=""/>
            </a:pPr>
            <a:r>
              <a:rPr lang="tr-TR" sz="2100" b="1">
                <a:effectLst>
                  <a:outerShdw blurRad="38100" dist="38100" dir="2700000" algn="tl">
                    <a:srgbClr val="4E5B6F"/>
                  </a:outerShdw>
                </a:effectLst>
                <a:latin typeface="Corbel" pitchFamily="34" charset="0"/>
              </a:rPr>
              <a:t>KİM </a:t>
            </a:r>
          </a:p>
          <a:p>
            <a:pPr marL="342900" indent="-342900" eaLnBrk="0" hangingPunct="0">
              <a:lnSpc>
                <a:spcPct val="80000"/>
              </a:lnSpc>
              <a:spcBef>
                <a:spcPts val="700"/>
              </a:spcBef>
              <a:buClr>
                <a:schemeClr val="tx2"/>
              </a:buClr>
              <a:buSzPct val="95000"/>
              <a:buFont typeface="Wingdings" pitchFamily="2" charset="2"/>
              <a:buChar char=""/>
            </a:pPr>
            <a:endParaRPr lang="tr-TR" sz="2100" b="1">
              <a:effectLst>
                <a:outerShdw blurRad="38100" dist="38100" dir="2700000" algn="tl">
                  <a:srgbClr val="4E5B6F"/>
                </a:outerShdw>
              </a:effectLst>
              <a:latin typeface="Corbel" pitchFamily="34" charset="0"/>
            </a:endParaRPr>
          </a:p>
          <a:p>
            <a:pPr marL="342900" indent="-342900" eaLnBrk="0" hangingPunct="0">
              <a:lnSpc>
                <a:spcPct val="80000"/>
              </a:lnSpc>
              <a:spcBef>
                <a:spcPts val="700"/>
              </a:spcBef>
              <a:buClr>
                <a:schemeClr val="tx2"/>
              </a:buClr>
              <a:buSzPct val="95000"/>
              <a:buFont typeface="Wingdings" pitchFamily="2" charset="2"/>
              <a:buChar char=""/>
            </a:pPr>
            <a:endParaRPr lang="tr-TR" sz="1700" b="1">
              <a:effectLst>
                <a:outerShdw blurRad="38100" dist="38100" dir="2700000" algn="tl">
                  <a:srgbClr val="4E5B6F"/>
                </a:outerShdw>
              </a:effectLst>
              <a:latin typeface="Corbel" pitchFamily="34" charset="0"/>
            </a:endParaRPr>
          </a:p>
          <a:p>
            <a:pPr marL="342900" indent="-342900" eaLnBrk="0" hangingPunct="0">
              <a:lnSpc>
                <a:spcPct val="80000"/>
              </a:lnSpc>
              <a:spcBef>
                <a:spcPts val="700"/>
              </a:spcBef>
              <a:buClr>
                <a:schemeClr val="tx2"/>
              </a:buClr>
              <a:buSzPct val="95000"/>
              <a:buFont typeface="Wingdings" pitchFamily="2" charset="2"/>
              <a:buChar char=""/>
            </a:pPr>
            <a:endParaRPr lang="tr-TR" sz="1700" b="1">
              <a:effectLst>
                <a:outerShdw blurRad="38100" dist="38100" dir="2700000" algn="tl">
                  <a:srgbClr val="4E5B6F"/>
                </a:outerShdw>
              </a:effectLst>
              <a:latin typeface="Corbel" pitchFamily="34" charset="0"/>
            </a:endParaRPr>
          </a:p>
          <a:p>
            <a:pPr marL="342900" indent="-342900" eaLnBrk="0" hangingPunct="0">
              <a:lnSpc>
                <a:spcPct val="80000"/>
              </a:lnSpc>
              <a:spcBef>
                <a:spcPts val="700"/>
              </a:spcBef>
              <a:buClr>
                <a:schemeClr val="tx2"/>
              </a:buClr>
              <a:buSzPct val="95000"/>
              <a:buFont typeface="Wingdings" pitchFamily="2" charset="2"/>
              <a:buChar char=""/>
            </a:pPr>
            <a:endParaRPr lang="tr-TR" sz="1700" b="1">
              <a:effectLst>
                <a:outerShdw blurRad="38100" dist="38100" dir="2700000" algn="tl">
                  <a:srgbClr val="4E5B6F"/>
                </a:outerShdw>
              </a:effectLst>
              <a:latin typeface="Corbel" pitchFamily="34" charset="0"/>
            </a:endParaRPr>
          </a:p>
          <a:p>
            <a:pPr marL="342900" indent="-342900" eaLnBrk="0" hangingPunct="0">
              <a:lnSpc>
                <a:spcPct val="80000"/>
              </a:lnSpc>
              <a:spcBef>
                <a:spcPts val="700"/>
              </a:spcBef>
              <a:buClr>
                <a:schemeClr val="tx2"/>
              </a:buClr>
              <a:buSzPct val="95000"/>
              <a:buFont typeface="Wingdings" pitchFamily="2" charset="2"/>
              <a:buChar char=""/>
            </a:pPr>
            <a:endParaRPr lang="tr-TR" sz="1700" b="1">
              <a:effectLst>
                <a:outerShdw blurRad="38100" dist="38100" dir="2700000" algn="tl">
                  <a:srgbClr val="4E5B6F"/>
                </a:outerShdw>
              </a:effectLst>
              <a:latin typeface="Corbe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8002">
                                            <p:txEl>
                                              <p:pRg st="1" end="1"/>
                                            </p:txEl>
                                          </p:spTgt>
                                        </p:tgtEl>
                                        <p:attrNameLst>
                                          <p:attrName>style.visibility</p:attrName>
                                        </p:attrNameLst>
                                      </p:cBhvr>
                                      <p:to>
                                        <p:strVal val="visible"/>
                                      </p:to>
                                    </p:set>
                                    <p:animEffect transition="in" filter="fade">
                                      <p:cBhvr>
                                        <p:cTn id="7" dur="1000">
                                          <p:stCondLst>
                                            <p:cond delay="0"/>
                                          </p:stCondLst>
                                        </p:cTn>
                                        <p:tgtEl>
                                          <p:spTgt spid="12800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8002">
                                            <p:txEl>
                                              <p:pRg st="2" end="2"/>
                                            </p:txEl>
                                          </p:spTgt>
                                        </p:tgtEl>
                                        <p:attrNameLst>
                                          <p:attrName>style.visibility</p:attrName>
                                        </p:attrNameLst>
                                      </p:cBhvr>
                                      <p:to>
                                        <p:strVal val="visible"/>
                                      </p:to>
                                    </p:set>
                                    <p:animEffect transition="in" filter="fade">
                                      <p:cBhvr>
                                        <p:cTn id="12" dur="1000">
                                          <p:stCondLst>
                                            <p:cond delay="0"/>
                                          </p:stCondLst>
                                        </p:cTn>
                                        <p:tgtEl>
                                          <p:spTgt spid="12800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8002">
                                            <p:txEl>
                                              <p:pRg st="3" end="3"/>
                                            </p:txEl>
                                          </p:spTgt>
                                        </p:tgtEl>
                                        <p:attrNameLst>
                                          <p:attrName>style.visibility</p:attrName>
                                        </p:attrNameLst>
                                      </p:cBhvr>
                                      <p:to>
                                        <p:strVal val="visible"/>
                                      </p:to>
                                    </p:set>
                                    <p:animEffect transition="in" filter="fade">
                                      <p:cBhvr>
                                        <p:cTn id="17" dur="1000">
                                          <p:stCondLst>
                                            <p:cond delay="0"/>
                                          </p:stCondLst>
                                        </p:cTn>
                                        <p:tgtEl>
                                          <p:spTgt spid="12800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8002">
                                            <p:txEl>
                                              <p:pRg st="4" end="4"/>
                                            </p:txEl>
                                          </p:spTgt>
                                        </p:tgtEl>
                                        <p:attrNameLst>
                                          <p:attrName>style.visibility</p:attrName>
                                        </p:attrNameLst>
                                      </p:cBhvr>
                                      <p:to>
                                        <p:strVal val="visible"/>
                                      </p:to>
                                    </p:set>
                                    <p:animEffect transition="in" filter="fade">
                                      <p:cBhvr>
                                        <p:cTn id="22" dur="1000">
                                          <p:stCondLst>
                                            <p:cond delay="0"/>
                                          </p:stCondLst>
                                        </p:cTn>
                                        <p:tgtEl>
                                          <p:spTgt spid="12800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8002">
                                            <p:txEl>
                                              <p:pRg st="5" end="5"/>
                                            </p:txEl>
                                          </p:spTgt>
                                        </p:tgtEl>
                                        <p:attrNameLst>
                                          <p:attrName>style.visibility</p:attrName>
                                        </p:attrNameLst>
                                      </p:cBhvr>
                                      <p:to>
                                        <p:strVal val="visible"/>
                                      </p:to>
                                    </p:set>
                                    <p:animEffect transition="in" filter="fade">
                                      <p:cBhvr>
                                        <p:cTn id="27" dur="1000">
                                          <p:stCondLst>
                                            <p:cond delay="0"/>
                                          </p:stCondLst>
                                        </p:cTn>
                                        <p:tgtEl>
                                          <p:spTgt spid="12800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8002">
                                            <p:txEl>
                                              <p:pRg st="6" end="6"/>
                                            </p:txEl>
                                          </p:spTgt>
                                        </p:tgtEl>
                                        <p:attrNameLst>
                                          <p:attrName>style.visibility</p:attrName>
                                        </p:attrNameLst>
                                      </p:cBhvr>
                                      <p:to>
                                        <p:strVal val="visible"/>
                                      </p:to>
                                    </p:set>
                                    <p:animEffect transition="in" filter="fade">
                                      <p:cBhvr>
                                        <p:cTn id="32" dur="1000">
                                          <p:stCondLst>
                                            <p:cond delay="0"/>
                                          </p:stCondLst>
                                        </p:cTn>
                                        <p:tgtEl>
                                          <p:spTgt spid="12800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2"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002" name="Rectangle 2"/>
          <p:cNvSpPr>
            <a:spLocks noGrp="1" noChangeArrowheads="1"/>
          </p:cNvSpPr>
          <p:nvPr>
            <p:ph type="body" idx="4294967295"/>
          </p:nvPr>
        </p:nvSpPr>
        <p:spPr>
          <a:xfrm>
            <a:off x="539750" y="1773238"/>
            <a:ext cx="8280400" cy="4357687"/>
          </a:xfrm>
        </p:spPr>
        <p:txBody>
          <a:bodyPr/>
          <a:lstStyle/>
          <a:p>
            <a:pPr marL="342900"/>
            <a:r>
              <a:rPr lang="en-US" sz="2000" b="1" smtClean="0">
                <a:effectLst>
                  <a:outerShdw blurRad="38100" dist="38100" dir="2700000" algn="tl">
                    <a:srgbClr val="4E5B6F"/>
                  </a:outerShdw>
                </a:effectLst>
                <a:latin typeface="Corbel" pitchFamily="34" charset="0"/>
              </a:rPr>
              <a:t>A. </a:t>
            </a:r>
            <a:r>
              <a:rPr lang="en-US" sz="2000" b="1" i="1" smtClean="0">
                <a:effectLst>
                  <a:outerShdw blurRad="38100" dist="38100" dir="2700000" algn="tl">
                    <a:srgbClr val="4E5B6F"/>
                  </a:outerShdw>
                </a:effectLst>
                <a:latin typeface="Corbel" pitchFamily="34" charset="0"/>
              </a:rPr>
              <a:t>Tatbikatın Planlanması</a:t>
            </a:r>
            <a:r>
              <a:rPr lang="en-US" sz="2000" b="1" smtClean="0">
                <a:effectLst>
                  <a:outerShdw blurRad="38100" dist="38100" dir="2700000" algn="tl">
                    <a:srgbClr val="4E5B6F"/>
                  </a:outerShdw>
                </a:effectLst>
                <a:latin typeface="Corbel" pitchFamily="34" charset="0"/>
              </a:rPr>
              <a:t> </a:t>
            </a:r>
            <a:endParaRPr lang="en-US" sz="2000" smtClean="0">
              <a:effectLst>
                <a:outerShdw blurRad="38100" dist="38100" dir="2700000" algn="tl">
                  <a:srgbClr val="4E5B6F"/>
                </a:outerShdw>
              </a:effectLst>
              <a:latin typeface="Corbel" pitchFamily="34" charset="0"/>
            </a:endParaRPr>
          </a:p>
          <a:p>
            <a:pPr marL="342900"/>
            <a:r>
              <a:rPr lang="en-US" sz="2000" smtClean="0">
                <a:latin typeface="Corbel" pitchFamily="34" charset="0"/>
              </a:rPr>
              <a:t>Tesis güvenliğini sağlamaya yönelik prosedür ve talimatların hazırlanması,</a:t>
            </a:r>
          </a:p>
          <a:p>
            <a:pPr marL="342900"/>
            <a:r>
              <a:rPr lang="en-US" sz="2000" smtClean="0">
                <a:latin typeface="Corbel" pitchFamily="34" charset="0"/>
              </a:rPr>
              <a:t>Tatbikat yapma sıklığının belirlenmesi,</a:t>
            </a:r>
          </a:p>
          <a:p>
            <a:pPr marL="342900"/>
            <a:r>
              <a:rPr lang="en-US" sz="2000" smtClean="0">
                <a:latin typeface="Corbel" pitchFamily="34" charset="0"/>
              </a:rPr>
              <a:t>Çalışanların görev tanımlarının tesis güvenliğine ilişkin sorumlulukları içerecek şekilde yeniden düzenlenmesi,</a:t>
            </a:r>
          </a:p>
          <a:p>
            <a:pPr marL="342900"/>
            <a:r>
              <a:rPr lang="en-US" sz="2000" smtClean="0">
                <a:latin typeface="Corbel" pitchFamily="34" charset="0"/>
              </a:rPr>
              <a:t>Çalışanların tesis güvenliğine ilişkin eğitimlerinin planlanması, eğitilmesi ve bilgi seviyelerinin ölçümü,</a:t>
            </a:r>
          </a:p>
          <a:p>
            <a:pPr marL="342900"/>
            <a:r>
              <a:rPr lang="en-US" sz="2000" smtClean="0">
                <a:latin typeface="Corbel" pitchFamily="34" charset="0"/>
              </a:rPr>
              <a:t>Tatbikat kapsamının, tarihinin ve tatbikat yapılacak klinik, destek hizmet birimleri ve genel kullanıma açık alanların belirlenmesi,</a:t>
            </a:r>
          </a:p>
        </p:txBody>
      </p:sp>
      <p:sp>
        <p:nvSpPr>
          <p:cNvPr id="132098" name="Rectangle 2"/>
          <p:cNvSpPr>
            <a:spLocks noChangeArrowheads="1"/>
          </p:cNvSpPr>
          <p:nvPr/>
        </p:nvSpPr>
        <p:spPr bwMode="auto">
          <a:xfrm>
            <a:off x="1187450" y="260350"/>
            <a:ext cx="6426200" cy="1143000"/>
          </a:xfrm>
          <a:prstGeom prst="rect">
            <a:avLst/>
          </a:prstGeom>
          <a:noFill/>
          <a:ln w="9525">
            <a:noFill/>
            <a:miter lim="800000"/>
            <a:headEnd/>
            <a:tailEnd/>
          </a:ln>
        </p:spPr>
        <p:txBody>
          <a:bodyPr anchor="ctr"/>
          <a:lstStyle/>
          <a:p>
            <a:r>
              <a:rPr lang="tr-TR" sz="4000" b="1">
                <a:effectLst>
                  <a:outerShdw blurRad="38100" dist="38100" dir="2700000" algn="tl">
                    <a:srgbClr val="4E5B6F"/>
                  </a:outerShdw>
                </a:effectLst>
                <a:latin typeface="Consolas" pitchFamily="49" charset="0"/>
              </a:rPr>
              <a:t>Planla </a:t>
            </a:r>
            <a:endParaRPr lang="en-US" sz="4000" b="1">
              <a:effectLst>
                <a:outerShdw blurRad="38100" dist="38100" dir="2700000" algn="tl">
                  <a:srgbClr val="4E5B6F"/>
                </a:outerShdw>
              </a:effectLst>
              <a:latin typeface="Consolas"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8002">
                                            <p:txEl>
                                              <p:pRg st="0" end="0"/>
                                            </p:txEl>
                                          </p:spTgt>
                                        </p:tgtEl>
                                        <p:attrNameLst>
                                          <p:attrName>style.visibility</p:attrName>
                                        </p:attrNameLst>
                                      </p:cBhvr>
                                      <p:to>
                                        <p:strVal val="visible"/>
                                      </p:to>
                                    </p:set>
                                    <p:animEffect transition="in" filter="fade">
                                      <p:cBhvr>
                                        <p:cTn id="7" dur="1000">
                                          <p:stCondLst>
                                            <p:cond delay="0"/>
                                          </p:stCondLst>
                                        </p:cTn>
                                        <p:tgtEl>
                                          <p:spTgt spid="1280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8002">
                                            <p:txEl>
                                              <p:pRg st="1" end="1"/>
                                            </p:txEl>
                                          </p:spTgt>
                                        </p:tgtEl>
                                        <p:attrNameLst>
                                          <p:attrName>style.visibility</p:attrName>
                                        </p:attrNameLst>
                                      </p:cBhvr>
                                      <p:to>
                                        <p:strVal val="visible"/>
                                      </p:to>
                                    </p:set>
                                    <p:animEffect transition="in" filter="fade">
                                      <p:cBhvr>
                                        <p:cTn id="12" dur="1000">
                                          <p:stCondLst>
                                            <p:cond delay="0"/>
                                          </p:stCondLst>
                                        </p:cTn>
                                        <p:tgtEl>
                                          <p:spTgt spid="1280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8002">
                                            <p:txEl>
                                              <p:pRg st="2" end="2"/>
                                            </p:txEl>
                                          </p:spTgt>
                                        </p:tgtEl>
                                        <p:attrNameLst>
                                          <p:attrName>style.visibility</p:attrName>
                                        </p:attrNameLst>
                                      </p:cBhvr>
                                      <p:to>
                                        <p:strVal val="visible"/>
                                      </p:to>
                                    </p:set>
                                    <p:animEffect transition="in" filter="fade">
                                      <p:cBhvr>
                                        <p:cTn id="17" dur="1000">
                                          <p:stCondLst>
                                            <p:cond delay="0"/>
                                          </p:stCondLst>
                                        </p:cTn>
                                        <p:tgtEl>
                                          <p:spTgt spid="12800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8002">
                                            <p:txEl>
                                              <p:pRg st="3" end="3"/>
                                            </p:txEl>
                                          </p:spTgt>
                                        </p:tgtEl>
                                        <p:attrNameLst>
                                          <p:attrName>style.visibility</p:attrName>
                                        </p:attrNameLst>
                                      </p:cBhvr>
                                      <p:to>
                                        <p:strVal val="visible"/>
                                      </p:to>
                                    </p:set>
                                    <p:animEffect transition="in" filter="fade">
                                      <p:cBhvr>
                                        <p:cTn id="22" dur="1000">
                                          <p:stCondLst>
                                            <p:cond delay="0"/>
                                          </p:stCondLst>
                                        </p:cTn>
                                        <p:tgtEl>
                                          <p:spTgt spid="12800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8002">
                                            <p:txEl>
                                              <p:pRg st="4" end="4"/>
                                            </p:txEl>
                                          </p:spTgt>
                                        </p:tgtEl>
                                        <p:attrNameLst>
                                          <p:attrName>style.visibility</p:attrName>
                                        </p:attrNameLst>
                                      </p:cBhvr>
                                      <p:to>
                                        <p:strVal val="visible"/>
                                      </p:to>
                                    </p:set>
                                    <p:animEffect transition="in" filter="fade">
                                      <p:cBhvr>
                                        <p:cTn id="27" dur="1000">
                                          <p:stCondLst>
                                            <p:cond delay="0"/>
                                          </p:stCondLst>
                                        </p:cTn>
                                        <p:tgtEl>
                                          <p:spTgt spid="12800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8002">
                                            <p:txEl>
                                              <p:pRg st="5" end="5"/>
                                            </p:txEl>
                                          </p:spTgt>
                                        </p:tgtEl>
                                        <p:attrNameLst>
                                          <p:attrName>style.visibility</p:attrName>
                                        </p:attrNameLst>
                                      </p:cBhvr>
                                      <p:to>
                                        <p:strVal val="visible"/>
                                      </p:to>
                                    </p:set>
                                    <p:animEffect transition="in" filter="fade">
                                      <p:cBhvr>
                                        <p:cTn id="32" dur="1000">
                                          <p:stCondLst>
                                            <p:cond delay="0"/>
                                          </p:stCondLst>
                                        </p:cTn>
                                        <p:tgtEl>
                                          <p:spTgt spid="12800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2"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002" name="Rectangle 2"/>
          <p:cNvSpPr>
            <a:spLocks noGrp="1" noChangeArrowheads="1"/>
          </p:cNvSpPr>
          <p:nvPr>
            <p:ph type="body" idx="4294967295"/>
          </p:nvPr>
        </p:nvSpPr>
        <p:spPr>
          <a:xfrm>
            <a:off x="539750" y="1628775"/>
            <a:ext cx="8280400" cy="4357688"/>
          </a:xfrm>
        </p:spPr>
        <p:txBody>
          <a:bodyPr/>
          <a:lstStyle/>
          <a:p>
            <a:pPr marL="342900">
              <a:lnSpc>
                <a:spcPct val="80000"/>
              </a:lnSpc>
            </a:pPr>
            <a:r>
              <a:rPr lang="en-US" sz="2100" b="1" smtClean="0">
                <a:effectLst>
                  <a:outerShdw blurRad="38100" dist="38100" dir="2700000" algn="tl">
                    <a:srgbClr val="4E5B6F"/>
                  </a:outerShdw>
                </a:effectLst>
                <a:latin typeface="Corbel" pitchFamily="34" charset="0"/>
              </a:rPr>
              <a:t>A. </a:t>
            </a:r>
            <a:r>
              <a:rPr lang="en-US" sz="2100" b="1" i="1" smtClean="0">
                <a:effectLst>
                  <a:outerShdw blurRad="38100" dist="38100" dir="2700000" algn="tl">
                    <a:srgbClr val="4E5B6F"/>
                  </a:outerShdw>
                </a:effectLst>
                <a:latin typeface="Corbel" pitchFamily="34" charset="0"/>
              </a:rPr>
              <a:t>Tatbikatın Planlanması</a:t>
            </a:r>
            <a:r>
              <a:rPr lang="en-US" sz="2100" b="1" smtClean="0">
                <a:effectLst>
                  <a:outerShdw blurRad="38100" dist="38100" dir="2700000" algn="tl">
                    <a:srgbClr val="4E5B6F"/>
                  </a:outerShdw>
                </a:effectLst>
                <a:latin typeface="Corbel" pitchFamily="34" charset="0"/>
              </a:rPr>
              <a:t> </a:t>
            </a:r>
            <a:endParaRPr lang="en-US" sz="2100" smtClean="0">
              <a:effectLst>
                <a:outerShdw blurRad="38100" dist="38100" dir="2700000" algn="tl">
                  <a:srgbClr val="4E5B6F"/>
                </a:outerShdw>
              </a:effectLst>
              <a:latin typeface="Corbel" pitchFamily="34" charset="0"/>
            </a:endParaRPr>
          </a:p>
          <a:p>
            <a:pPr marL="342900">
              <a:lnSpc>
                <a:spcPct val="80000"/>
              </a:lnSpc>
            </a:pPr>
            <a:r>
              <a:rPr lang="en-US" sz="2100" smtClean="0">
                <a:latin typeface="Corbel" pitchFamily="34" charset="0"/>
              </a:rPr>
              <a:t>Tatbikat senaryosunun hazırlanması, rollerin tanımlanması ve eğitimlerin verilmesi,</a:t>
            </a:r>
          </a:p>
          <a:p>
            <a:pPr marL="342900">
              <a:lnSpc>
                <a:spcPct val="80000"/>
              </a:lnSpc>
            </a:pPr>
            <a:r>
              <a:rPr lang="en-US" sz="2100" smtClean="0">
                <a:latin typeface="Corbel" pitchFamily="34" charset="0"/>
              </a:rPr>
              <a:t>Tatbikat öncesi saha denetimlerinin gerçekleştirilmesi, hazırlık gözden geçirme toplantılarının yapılması,</a:t>
            </a:r>
          </a:p>
          <a:p>
            <a:pPr marL="342900">
              <a:lnSpc>
                <a:spcPct val="80000"/>
              </a:lnSpc>
            </a:pPr>
            <a:r>
              <a:rPr lang="en-US" sz="2100" smtClean="0">
                <a:latin typeface="Corbel" pitchFamily="34" charset="0"/>
              </a:rPr>
              <a:t>Tatbikat sırasında gerekli tahliye sedyesi, tekerlikli sandalye, ambulans, triyaj kartı, telsiz vb. Araç- gereç ve malzemenin hazırlanması,</a:t>
            </a:r>
          </a:p>
          <a:p>
            <a:pPr marL="342900">
              <a:lnSpc>
                <a:spcPct val="80000"/>
              </a:lnSpc>
            </a:pPr>
            <a:r>
              <a:rPr lang="en-US" sz="2100" smtClean="0">
                <a:latin typeface="Corbel" pitchFamily="34" charset="0"/>
              </a:rPr>
              <a:t>Hasta ve yakınlarının tatbikat hakkında bilgilendirilerek paniğe kapılmalarının engellenmesi,</a:t>
            </a:r>
          </a:p>
        </p:txBody>
      </p:sp>
      <p:sp>
        <p:nvSpPr>
          <p:cNvPr id="132098" name="Rectangle 2"/>
          <p:cNvSpPr>
            <a:spLocks noChangeArrowheads="1"/>
          </p:cNvSpPr>
          <p:nvPr/>
        </p:nvSpPr>
        <p:spPr bwMode="auto">
          <a:xfrm>
            <a:off x="1187450" y="260350"/>
            <a:ext cx="6426200" cy="1143000"/>
          </a:xfrm>
          <a:prstGeom prst="rect">
            <a:avLst/>
          </a:prstGeom>
          <a:noFill/>
          <a:ln w="9525">
            <a:noFill/>
            <a:miter lim="800000"/>
            <a:headEnd/>
            <a:tailEnd/>
          </a:ln>
        </p:spPr>
        <p:txBody>
          <a:bodyPr anchor="ctr"/>
          <a:lstStyle/>
          <a:p>
            <a:r>
              <a:rPr lang="tr-TR" sz="4000" b="1">
                <a:effectLst>
                  <a:outerShdw blurRad="38100" dist="38100" dir="2700000" algn="tl">
                    <a:srgbClr val="4E5B6F"/>
                  </a:outerShdw>
                </a:effectLst>
                <a:latin typeface="Consolas" pitchFamily="49" charset="0"/>
              </a:rPr>
              <a:t>Planla (Devam)</a:t>
            </a:r>
            <a:endParaRPr lang="en-US" sz="4000" b="1">
              <a:effectLst>
                <a:outerShdw blurRad="38100" dist="38100" dir="2700000" algn="tl">
                  <a:srgbClr val="4E5B6F"/>
                </a:outerShdw>
              </a:effectLst>
              <a:latin typeface="Consolas"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8002">
                                            <p:txEl>
                                              <p:pRg st="0" end="0"/>
                                            </p:txEl>
                                          </p:spTgt>
                                        </p:tgtEl>
                                        <p:attrNameLst>
                                          <p:attrName>style.visibility</p:attrName>
                                        </p:attrNameLst>
                                      </p:cBhvr>
                                      <p:to>
                                        <p:strVal val="visible"/>
                                      </p:to>
                                    </p:set>
                                    <p:animEffect transition="in" filter="fade">
                                      <p:cBhvr>
                                        <p:cTn id="7" dur="1000">
                                          <p:stCondLst>
                                            <p:cond delay="0"/>
                                          </p:stCondLst>
                                        </p:cTn>
                                        <p:tgtEl>
                                          <p:spTgt spid="1280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8002">
                                            <p:txEl>
                                              <p:pRg st="1" end="1"/>
                                            </p:txEl>
                                          </p:spTgt>
                                        </p:tgtEl>
                                        <p:attrNameLst>
                                          <p:attrName>style.visibility</p:attrName>
                                        </p:attrNameLst>
                                      </p:cBhvr>
                                      <p:to>
                                        <p:strVal val="visible"/>
                                      </p:to>
                                    </p:set>
                                    <p:animEffect transition="in" filter="fade">
                                      <p:cBhvr>
                                        <p:cTn id="12" dur="1000">
                                          <p:stCondLst>
                                            <p:cond delay="0"/>
                                          </p:stCondLst>
                                        </p:cTn>
                                        <p:tgtEl>
                                          <p:spTgt spid="1280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8002">
                                            <p:txEl>
                                              <p:pRg st="2" end="2"/>
                                            </p:txEl>
                                          </p:spTgt>
                                        </p:tgtEl>
                                        <p:attrNameLst>
                                          <p:attrName>style.visibility</p:attrName>
                                        </p:attrNameLst>
                                      </p:cBhvr>
                                      <p:to>
                                        <p:strVal val="visible"/>
                                      </p:to>
                                    </p:set>
                                    <p:animEffect transition="in" filter="fade">
                                      <p:cBhvr>
                                        <p:cTn id="17" dur="1000">
                                          <p:stCondLst>
                                            <p:cond delay="0"/>
                                          </p:stCondLst>
                                        </p:cTn>
                                        <p:tgtEl>
                                          <p:spTgt spid="12800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8002">
                                            <p:txEl>
                                              <p:pRg st="3" end="3"/>
                                            </p:txEl>
                                          </p:spTgt>
                                        </p:tgtEl>
                                        <p:attrNameLst>
                                          <p:attrName>style.visibility</p:attrName>
                                        </p:attrNameLst>
                                      </p:cBhvr>
                                      <p:to>
                                        <p:strVal val="visible"/>
                                      </p:to>
                                    </p:set>
                                    <p:animEffect transition="in" filter="fade">
                                      <p:cBhvr>
                                        <p:cTn id="22" dur="1000">
                                          <p:stCondLst>
                                            <p:cond delay="0"/>
                                          </p:stCondLst>
                                        </p:cTn>
                                        <p:tgtEl>
                                          <p:spTgt spid="12800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8002">
                                            <p:txEl>
                                              <p:pRg st="4" end="4"/>
                                            </p:txEl>
                                          </p:spTgt>
                                        </p:tgtEl>
                                        <p:attrNameLst>
                                          <p:attrName>style.visibility</p:attrName>
                                        </p:attrNameLst>
                                      </p:cBhvr>
                                      <p:to>
                                        <p:strVal val="visible"/>
                                      </p:to>
                                    </p:set>
                                    <p:animEffect transition="in" filter="fade">
                                      <p:cBhvr>
                                        <p:cTn id="27" dur="1000">
                                          <p:stCondLst>
                                            <p:cond delay="0"/>
                                          </p:stCondLst>
                                        </p:cTn>
                                        <p:tgtEl>
                                          <p:spTgt spid="12800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2"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026" name="Rectangle 2"/>
          <p:cNvSpPr>
            <a:spLocks noGrp="1" noChangeArrowheads="1"/>
          </p:cNvSpPr>
          <p:nvPr>
            <p:ph type="body" idx="4294967295"/>
          </p:nvPr>
        </p:nvSpPr>
        <p:spPr>
          <a:xfrm>
            <a:off x="539750" y="1844675"/>
            <a:ext cx="8280400" cy="4286250"/>
          </a:xfrm>
        </p:spPr>
        <p:txBody>
          <a:bodyPr/>
          <a:lstStyle/>
          <a:p>
            <a:r>
              <a:rPr lang="en-US" smtClean="0">
                <a:effectLst>
                  <a:outerShdw blurRad="38100" dist="38100" dir="2700000" algn="tl">
                    <a:srgbClr val="4E5B6F"/>
                  </a:outerShdw>
                </a:effectLst>
                <a:latin typeface="Corbel" pitchFamily="34" charset="0"/>
              </a:rPr>
              <a:t>B. </a:t>
            </a:r>
            <a:r>
              <a:rPr lang="en-US" b="1" i="1" smtClean="0">
                <a:effectLst>
                  <a:outerShdw blurRad="38100" dist="38100" dir="2700000" algn="tl">
                    <a:srgbClr val="4E5B6F"/>
                  </a:outerShdw>
                </a:effectLst>
                <a:latin typeface="Corbel" pitchFamily="34" charset="0"/>
              </a:rPr>
              <a:t>Tatbikatın Uygulanması</a:t>
            </a:r>
            <a:r>
              <a:rPr lang="en-US" b="1" smtClean="0">
                <a:effectLst>
                  <a:outerShdw blurRad="38100" dist="38100" dir="2700000" algn="tl">
                    <a:srgbClr val="4E5B6F"/>
                  </a:outerShdw>
                </a:effectLst>
                <a:latin typeface="Corbel" pitchFamily="34" charset="0"/>
              </a:rPr>
              <a:t> </a:t>
            </a:r>
            <a:endParaRPr lang="en-US" smtClean="0">
              <a:effectLst>
                <a:outerShdw blurRad="38100" dist="38100" dir="2700000" algn="tl">
                  <a:srgbClr val="4E5B6F"/>
                </a:outerShdw>
              </a:effectLst>
              <a:latin typeface="Corbel" pitchFamily="34" charset="0"/>
            </a:endParaRPr>
          </a:p>
          <a:p>
            <a:r>
              <a:rPr lang="en-US" smtClean="0">
                <a:effectLst>
                  <a:outerShdw blurRad="38100" dist="38100" dir="2700000" algn="tl">
                    <a:srgbClr val="4E5B6F"/>
                  </a:outerShdw>
                </a:effectLst>
                <a:latin typeface="Corbel" pitchFamily="34" charset="0"/>
              </a:rPr>
              <a:t> Tatbikatın senaryo doğrultusunda uygulanması ve kayıt altına alınması</a:t>
            </a:r>
            <a:endParaRPr lang="tr-TR" smtClean="0">
              <a:effectLst>
                <a:outerShdw blurRad="38100" dist="38100" dir="2700000" algn="tl">
                  <a:srgbClr val="4E5B6F"/>
                </a:outerShdw>
              </a:effectLst>
              <a:latin typeface="Corbel" pitchFamily="34" charset="0"/>
            </a:endParaRPr>
          </a:p>
          <a:p>
            <a:pPr eaLnBrk="1" hangingPunct="1"/>
            <a:endParaRPr lang="tr-TR" smtClean="0">
              <a:effectLst>
                <a:outerShdw blurRad="38100" dist="38100" dir="2700000" algn="tl">
                  <a:srgbClr val="4E5B6F"/>
                </a:outerShdw>
              </a:effectLst>
              <a:latin typeface="Corbel" pitchFamily="34" charset="0"/>
            </a:endParaRPr>
          </a:p>
        </p:txBody>
      </p:sp>
      <p:sp>
        <p:nvSpPr>
          <p:cNvPr id="132098" name="Rectangle 2"/>
          <p:cNvSpPr>
            <a:spLocks noChangeArrowheads="1"/>
          </p:cNvSpPr>
          <p:nvPr/>
        </p:nvSpPr>
        <p:spPr bwMode="auto">
          <a:xfrm>
            <a:off x="1187450" y="260350"/>
            <a:ext cx="6426200" cy="1143000"/>
          </a:xfrm>
          <a:prstGeom prst="rect">
            <a:avLst/>
          </a:prstGeom>
          <a:noFill/>
          <a:ln w="9525">
            <a:noFill/>
            <a:miter lim="800000"/>
            <a:headEnd/>
            <a:tailEnd/>
          </a:ln>
        </p:spPr>
        <p:txBody>
          <a:bodyPr anchor="ctr"/>
          <a:lstStyle/>
          <a:p>
            <a:r>
              <a:rPr lang="tr-TR" sz="4000" b="1">
                <a:effectLst>
                  <a:outerShdw blurRad="38100" dist="38100" dir="2700000" algn="tl">
                    <a:srgbClr val="4E5B6F"/>
                  </a:outerShdw>
                </a:effectLst>
                <a:latin typeface="Consolas" pitchFamily="49" charset="0"/>
              </a:rPr>
              <a:t>Uygula </a:t>
            </a:r>
            <a:endParaRPr lang="en-US" sz="4000" b="1">
              <a:effectLst>
                <a:outerShdw blurRad="38100" dist="38100" dir="2700000" algn="tl">
                  <a:srgbClr val="4E5B6F"/>
                </a:outerShdw>
              </a:effectLst>
              <a:latin typeface="Consolas" pitchFamily="49"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50" name="Rectangle 2"/>
          <p:cNvSpPr>
            <a:spLocks noGrp="1" noChangeArrowheads="1"/>
          </p:cNvSpPr>
          <p:nvPr>
            <p:ph type="body" idx="4294967295"/>
          </p:nvPr>
        </p:nvSpPr>
        <p:spPr>
          <a:xfrm>
            <a:off x="539750" y="1412875"/>
            <a:ext cx="8280400" cy="4357688"/>
          </a:xfrm>
        </p:spPr>
        <p:txBody>
          <a:bodyPr/>
          <a:lstStyle/>
          <a:p>
            <a:r>
              <a:rPr lang="en-US" smtClean="0">
                <a:effectLst>
                  <a:outerShdw blurRad="38100" dist="38100" dir="2700000" algn="tl">
                    <a:srgbClr val="4E5B6F"/>
                  </a:outerShdw>
                </a:effectLst>
                <a:latin typeface="Corbel" pitchFamily="34" charset="0"/>
              </a:rPr>
              <a:t>C. </a:t>
            </a:r>
            <a:r>
              <a:rPr lang="en-US" b="1" i="1" smtClean="0">
                <a:effectLst>
                  <a:outerShdw blurRad="38100" dist="38100" dir="2700000" algn="tl">
                    <a:srgbClr val="4E5B6F"/>
                  </a:outerShdw>
                </a:effectLst>
                <a:latin typeface="Corbel" pitchFamily="34" charset="0"/>
              </a:rPr>
              <a:t>Tatbikatın Gözden Geçirilmesi ve İyileştirmeye Açık Alanların Belirlenmesi </a:t>
            </a:r>
            <a:endParaRPr lang="en-US" smtClean="0">
              <a:effectLst>
                <a:outerShdw blurRad="38100" dist="38100" dir="2700000" algn="tl">
                  <a:srgbClr val="4E5B6F"/>
                </a:outerShdw>
              </a:effectLst>
              <a:latin typeface="Corbel" pitchFamily="34" charset="0"/>
            </a:endParaRPr>
          </a:p>
          <a:p>
            <a:r>
              <a:rPr lang="en-US" smtClean="0">
                <a:effectLst>
                  <a:outerShdw blurRad="38100" dist="38100" dir="2700000" algn="tl">
                    <a:srgbClr val="4E5B6F"/>
                  </a:outerShdw>
                </a:effectLst>
                <a:latin typeface="Corbel" pitchFamily="34" charset="0"/>
              </a:rPr>
              <a:t>1. Tatbikatın raporlanması ve tatbikat sonuçlarının değerlendirilmesi</a:t>
            </a:r>
          </a:p>
          <a:p>
            <a:r>
              <a:rPr lang="en-US" smtClean="0">
                <a:effectLst>
                  <a:outerShdw blurRad="38100" dist="38100" dir="2700000" algn="tl">
                    <a:srgbClr val="4E5B6F"/>
                  </a:outerShdw>
                </a:effectLst>
                <a:latin typeface="Corbel" pitchFamily="34" charset="0"/>
              </a:rPr>
              <a:t>2. Tatbikat raporları, film, fotoğraf ve notların değerlendirilmesi sonucunda tesis yönetimi açısından yürütülecek iyileştirme çalışmalarının yürütülmesi, fiziki ortam yatırımların</a:t>
            </a:r>
            <a:r>
              <a:rPr lang="tr-TR" smtClean="0">
                <a:effectLst>
                  <a:outerShdw blurRad="38100" dist="38100" dir="2700000" algn="tl">
                    <a:srgbClr val="4E5B6F"/>
                  </a:outerShdw>
                </a:effectLst>
                <a:latin typeface="Corbel" pitchFamily="34" charset="0"/>
              </a:rPr>
              <a:t>ın ve </a:t>
            </a:r>
            <a:r>
              <a:rPr lang="en-US" smtClean="0">
                <a:effectLst>
                  <a:outerShdw blurRad="38100" dist="38100" dir="2700000" algn="tl">
                    <a:srgbClr val="4E5B6F"/>
                  </a:outerShdw>
                </a:effectLst>
                <a:latin typeface="Corbel" pitchFamily="34" charset="0"/>
              </a:rPr>
              <a:t>eğitimlerin planlanması.</a:t>
            </a:r>
            <a:r>
              <a:rPr lang="tr-TR" sz="1900" smtClean="0">
                <a:effectLst>
                  <a:outerShdw blurRad="38100" dist="38100" dir="2700000" algn="tl">
                    <a:srgbClr val="4E5B6F"/>
                  </a:outerShdw>
                </a:effectLst>
                <a:latin typeface="Corbel" pitchFamily="34" charset="0"/>
              </a:rPr>
              <a:t>      </a:t>
            </a:r>
          </a:p>
        </p:txBody>
      </p:sp>
      <p:sp>
        <p:nvSpPr>
          <p:cNvPr id="132098" name="Rectangle 2"/>
          <p:cNvSpPr>
            <a:spLocks noChangeArrowheads="1"/>
          </p:cNvSpPr>
          <p:nvPr/>
        </p:nvSpPr>
        <p:spPr bwMode="auto">
          <a:xfrm>
            <a:off x="1187450" y="260350"/>
            <a:ext cx="6426200" cy="1143000"/>
          </a:xfrm>
          <a:prstGeom prst="rect">
            <a:avLst/>
          </a:prstGeom>
          <a:noFill/>
          <a:ln w="9525">
            <a:noFill/>
            <a:miter lim="800000"/>
            <a:headEnd/>
            <a:tailEnd/>
          </a:ln>
        </p:spPr>
        <p:txBody>
          <a:bodyPr anchor="ctr"/>
          <a:lstStyle/>
          <a:p>
            <a:r>
              <a:rPr lang="tr-TR" sz="4000" b="1">
                <a:effectLst>
                  <a:outerShdw blurRad="38100" dist="38100" dir="2700000" algn="tl">
                    <a:srgbClr val="4E5B6F"/>
                  </a:outerShdw>
                </a:effectLst>
                <a:latin typeface="Consolas" pitchFamily="49" charset="0"/>
              </a:rPr>
              <a:t>Kontrol Et</a:t>
            </a:r>
            <a:r>
              <a:rPr lang="tr-TR" sz="4000">
                <a:solidFill>
                  <a:srgbClr val="232335"/>
                </a:solidFill>
                <a:effectLst>
                  <a:outerShdw blurRad="38100" dist="38100" dir="2700000" algn="tl">
                    <a:srgbClr val="FFFFFF"/>
                  </a:outerShdw>
                </a:effectLst>
                <a:latin typeface="Consolas" pitchFamily="49" charset="0"/>
              </a:rPr>
              <a:t>  </a:t>
            </a:r>
            <a:endParaRPr lang="en-US" sz="4000">
              <a:solidFill>
                <a:srgbClr val="232335"/>
              </a:solidFill>
              <a:effectLst>
                <a:outerShdw blurRad="38100" dist="38100" dir="2700000" algn="tl">
                  <a:srgbClr val="FFFFFF"/>
                </a:outerShdw>
              </a:effectLst>
              <a:latin typeface="Consolas"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0050">
                                            <p:txEl>
                                              <p:pRg st="0" end="0"/>
                                            </p:txEl>
                                          </p:spTgt>
                                        </p:tgtEl>
                                        <p:attrNameLst>
                                          <p:attrName>style.visibility</p:attrName>
                                        </p:attrNameLst>
                                      </p:cBhvr>
                                      <p:to>
                                        <p:strVal val="visible"/>
                                      </p:to>
                                    </p:set>
                                    <p:animEffect transition="in" filter="fade">
                                      <p:cBhvr>
                                        <p:cTn id="7" dur="1000">
                                          <p:stCondLst>
                                            <p:cond delay="0"/>
                                          </p:stCondLst>
                                        </p:cTn>
                                        <p:tgtEl>
                                          <p:spTgt spid="13005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0050">
                                            <p:txEl>
                                              <p:pRg st="1" end="1"/>
                                            </p:txEl>
                                          </p:spTgt>
                                        </p:tgtEl>
                                        <p:attrNameLst>
                                          <p:attrName>style.visibility</p:attrName>
                                        </p:attrNameLst>
                                      </p:cBhvr>
                                      <p:to>
                                        <p:strVal val="visible"/>
                                      </p:to>
                                    </p:set>
                                    <p:animEffect transition="in" filter="fade">
                                      <p:cBhvr>
                                        <p:cTn id="12" dur="1000">
                                          <p:stCondLst>
                                            <p:cond delay="0"/>
                                          </p:stCondLst>
                                        </p:cTn>
                                        <p:tgtEl>
                                          <p:spTgt spid="13005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0050">
                                            <p:txEl>
                                              <p:pRg st="2" end="2"/>
                                            </p:txEl>
                                          </p:spTgt>
                                        </p:tgtEl>
                                        <p:attrNameLst>
                                          <p:attrName>style.visibility</p:attrName>
                                        </p:attrNameLst>
                                      </p:cBhvr>
                                      <p:to>
                                        <p:strVal val="visible"/>
                                      </p:to>
                                    </p:set>
                                    <p:animEffect transition="in" filter="fade">
                                      <p:cBhvr>
                                        <p:cTn id="17" dur="1000">
                                          <p:stCondLst>
                                            <p:cond delay="0"/>
                                          </p:stCondLst>
                                        </p:cTn>
                                        <p:tgtEl>
                                          <p:spTgt spid="13005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0"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074" name="Rectangle 2"/>
          <p:cNvSpPr>
            <a:spLocks noGrp="1" noChangeArrowheads="1"/>
          </p:cNvSpPr>
          <p:nvPr>
            <p:ph type="body" idx="4294967295"/>
          </p:nvPr>
        </p:nvSpPr>
        <p:spPr>
          <a:xfrm>
            <a:off x="539750" y="1773238"/>
            <a:ext cx="8280400" cy="4357687"/>
          </a:xfrm>
        </p:spPr>
        <p:txBody>
          <a:bodyPr/>
          <a:lstStyle/>
          <a:p>
            <a:pPr marL="342900" algn="just" eaLnBrk="1" hangingPunct="1"/>
            <a:r>
              <a:rPr lang="tr-TR" smtClean="0">
                <a:effectLst>
                  <a:outerShdw blurRad="38100" dist="38100" dir="2700000" algn="tl">
                    <a:srgbClr val="4E5B6F"/>
                  </a:outerShdw>
                </a:effectLst>
                <a:latin typeface="Corbel" pitchFamily="34" charset="0"/>
              </a:rPr>
              <a:t> İ</a:t>
            </a:r>
            <a:r>
              <a:rPr lang="en-US" smtClean="0">
                <a:effectLst>
                  <a:outerShdw blurRad="38100" dist="38100" dir="2700000" algn="tl">
                    <a:srgbClr val="4E5B6F"/>
                  </a:outerShdw>
                </a:effectLst>
                <a:latin typeface="Corbel" pitchFamily="34" charset="0"/>
              </a:rPr>
              <a:t>yileştirme</a:t>
            </a:r>
            <a:r>
              <a:rPr lang="tr-TR" smtClean="0">
                <a:effectLst>
                  <a:outerShdw blurRad="38100" dist="38100" dir="2700000" algn="tl">
                    <a:srgbClr val="4E5B6F"/>
                  </a:outerShdw>
                </a:effectLst>
                <a:latin typeface="Corbel" pitchFamily="34" charset="0"/>
              </a:rPr>
              <a:t> çalışmalarının yürütülmesi</a:t>
            </a:r>
          </a:p>
          <a:p>
            <a:pPr marL="342900" algn="just" eaLnBrk="1" hangingPunct="1"/>
            <a:r>
              <a:rPr lang="tr-TR" smtClean="0">
                <a:effectLst>
                  <a:outerShdw blurRad="38100" dist="38100" dir="2700000" algn="tl">
                    <a:srgbClr val="4E5B6F"/>
                  </a:outerShdw>
                </a:effectLst>
                <a:latin typeface="Corbel" pitchFamily="34" charset="0"/>
              </a:rPr>
              <a:t>İyileştirme çalışmalarından s</a:t>
            </a:r>
            <a:r>
              <a:rPr lang="en-US" smtClean="0">
                <a:effectLst>
                  <a:outerShdw blurRad="38100" dist="38100" dir="2700000" algn="tl">
                    <a:srgbClr val="4E5B6F"/>
                  </a:outerShdw>
                </a:effectLst>
                <a:latin typeface="Corbel" pitchFamily="34" charset="0"/>
              </a:rPr>
              <a:t>onra hastanenin afet durumuna hazır olma durumunun yeni bir tatbikat ile sınanması.</a:t>
            </a:r>
            <a:r>
              <a:rPr lang="en-US" smtClean="0">
                <a:latin typeface="Corbel" pitchFamily="34" charset="0"/>
              </a:rPr>
              <a:t> </a:t>
            </a:r>
            <a:endParaRPr lang="tr-TR" smtClean="0">
              <a:latin typeface="Corbel" pitchFamily="34" charset="0"/>
            </a:endParaRPr>
          </a:p>
        </p:txBody>
      </p:sp>
      <p:sp>
        <p:nvSpPr>
          <p:cNvPr id="132098" name="Rectangle 2"/>
          <p:cNvSpPr>
            <a:spLocks noChangeArrowheads="1"/>
          </p:cNvSpPr>
          <p:nvPr/>
        </p:nvSpPr>
        <p:spPr bwMode="auto">
          <a:xfrm>
            <a:off x="1187450" y="260350"/>
            <a:ext cx="6426200" cy="1143000"/>
          </a:xfrm>
          <a:prstGeom prst="rect">
            <a:avLst/>
          </a:prstGeom>
          <a:noFill/>
          <a:ln w="9525">
            <a:noFill/>
            <a:miter lim="800000"/>
            <a:headEnd/>
            <a:tailEnd/>
          </a:ln>
        </p:spPr>
        <p:txBody>
          <a:bodyPr anchor="ctr"/>
          <a:lstStyle/>
          <a:p>
            <a:r>
              <a:rPr lang="tr-TR" sz="4400" b="1">
                <a:effectLst>
                  <a:outerShdw blurRad="38100" dist="38100" dir="2700000" algn="tl">
                    <a:srgbClr val="4E5B6F"/>
                  </a:outerShdw>
                </a:effectLst>
                <a:latin typeface="Consolas" pitchFamily="49" charset="0"/>
              </a:rPr>
              <a:t>Önlem Al</a:t>
            </a:r>
            <a:r>
              <a:rPr lang="tr-TR" sz="4000">
                <a:solidFill>
                  <a:srgbClr val="232335"/>
                </a:solidFill>
                <a:effectLst>
                  <a:outerShdw blurRad="38100" dist="38100" dir="2700000" algn="tl">
                    <a:srgbClr val="FFFFFF"/>
                  </a:outerShdw>
                </a:effectLst>
                <a:latin typeface="Consolas" pitchFamily="49" charset="0"/>
              </a:rPr>
              <a:t>  </a:t>
            </a:r>
            <a:endParaRPr lang="en-US" sz="4000">
              <a:solidFill>
                <a:srgbClr val="232335"/>
              </a:solidFill>
              <a:effectLst>
                <a:outerShdw blurRad="38100" dist="38100" dir="2700000" algn="tl">
                  <a:srgbClr val="FFFFFF"/>
                </a:outerShdw>
              </a:effectLst>
              <a:latin typeface="Consolas"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1074">
                                            <p:txEl>
                                              <p:pRg st="0" end="0"/>
                                            </p:txEl>
                                          </p:spTgt>
                                        </p:tgtEl>
                                        <p:attrNameLst>
                                          <p:attrName>style.visibility</p:attrName>
                                        </p:attrNameLst>
                                      </p:cBhvr>
                                      <p:to>
                                        <p:strVal val="visible"/>
                                      </p:to>
                                    </p:set>
                                    <p:animEffect transition="in" filter="fade">
                                      <p:cBhvr>
                                        <p:cTn id="7" dur="1000">
                                          <p:stCondLst>
                                            <p:cond delay="0"/>
                                          </p:stCondLst>
                                        </p:cTn>
                                        <p:tgtEl>
                                          <p:spTgt spid="13107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1074">
                                            <p:txEl>
                                              <p:pRg st="1" end="1"/>
                                            </p:txEl>
                                          </p:spTgt>
                                        </p:tgtEl>
                                        <p:attrNameLst>
                                          <p:attrName>style.visibility</p:attrName>
                                        </p:attrNameLst>
                                      </p:cBhvr>
                                      <p:to>
                                        <p:strVal val="visible"/>
                                      </p:to>
                                    </p:set>
                                    <p:animEffect transition="in" filter="fade">
                                      <p:cBhvr>
                                        <p:cTn id="12" dur="1000">
                                          <p:stCondLst>
                                            <p:cond delay="0"/>
                                          </p:stCondLst>
                                        </p:cTn>
                                        <p:tgtEl>
                                          <p:spTgt spid="13107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4"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954" name="Rectangle 2"/>
          <p:cNvSpPr>
            <a:spLocks noGrp="1" noChangeArrowheads="1"/>
          </p:cNvSpPr>
          <p:nvPr>
            <p:ph type="body" idx="4294967295"/>
          </p:nvPr>
        </p:nvSpPr>
        <p:spPr>
          <a:xfrm>
            <a:off x="611188" y="1844675"/>
            <a:ext cx="8280400" cy="4286250"/>
          </a:xfrm>
        </p:spPr>
        <p:txBody>
          <a:bodyPr/>
          <a:lstStyle/>
          <a:p>
            <a:pPr marL="342900" algn="just" eaLnBrk="1" hangingPunct="1">
              <a:lnSpc>
                <a:spcPct val="90000"/>
              </a:lnSpc>
            </a:pPr>
            <a:r>
              <a:rPr lang="en-US" smtClean="0">
                <a:effectLst>
                  <a:outerShdw blurRad="38100" dist="38100" dir="2700000" algn="tl">
                    <a:srgbClr val="4E5B6F"/>
                  </a:outerShdw>
                </a:effectLst>
                <a:latin typeface="Arial" pitchFamily="34" charset="0"/>
              </a:rPr>
              <a:t>Sağlık hizmeti sunan kuruluşlarda tıbbi hizmetler doğal olarak ön planda olmaktadır. </a:t>
            </a:r>
            <a:endParaRPr lang="tr-TR" smtClean="0">
              <a:effectLst>
                <a:outerShdw blurRad="38100" dist="38100" dir="2700000" algn="tl">
                  <a:srgbClr val="4E5B6F"/>
                </a:outerShdw>
              </a:effectLst>
              <a:latin typeface="Arial" pitchFamily="34" charset="0"/>
            </a:endParaRPr>
          </a:p>
          <a:p>
            <a:pPr marL="342900" algn="just" eaLnBrk="1" hangingPunct="1">
              <a:lnSpc>
                <a:spcPct val="90000"/>
              </a:lnSpc>
            </a:pPr>
            <a:r>
              <a:rPr lang="en-US" smtClean="0">
                <a:effectLst>
                  <a:outerShdw blurRad="38100" dist="38100" dir="2700000" algn="tl">
                    <a:srgbClr val="4E5B6F"/>
                  </a:outerShdw>
                </a:effectLst>
                <a:latin typeface="Arial" pitchFamily="34" charset="0"/>
              </a:rPr>
              <a:t>Ancak hasta, çalışan, refakatçi ve ziyaretçi güvenliği açısından tesis kaynaklı risklerin öngörülerek elimine edilmesi kritik öneme sahiptir.</a:t>
            </a:r>
            <a:endParaRPr lang="tr-TR" smtClean="0">
              <a:effectLst>
                <a:outerShdw blurRad="38100" dist="38100" dir="2700000" algn="tl">
                  <a:srgbClr val="4E5B6F"/>
                </a:outerShdw>
              </a:effectLst>
              <a:latin typeface="Arial" pitchFamily="34" charset="0"/>
            </a:endParaRPr>
          </a:p>
          <a:p>
            <a:pPr marL="342900" algn="just" eaLnBrk="1" hangingPunct="1">
              <a:lnSpc>
                <a:spcPct val="90000"/>
              </a:lnSpc>
            </a:pPr>
            <a:r>
              <a:rPr lang="en-US" smtClean="0">
                <a:effectLst>
                  <a:outerShdw blurRad="38100" dist="38100" dir="2700000" algn="tl">
                    <a:srgbClr val="4E5B6F"/>
                  </a:outerShdw>
                </a:effectLst>
                <a:latin typeface="Arial" pitchFamily="34" charset="0"/>
              </a:rPr>
              <a:t>Deprem ve yangın tatbikatları bu amaçla kullanılabilecek en etkin yöntemdir.</a:t>
            </a:r>
            <a:r>
              <a:rPr lang="en-US" smtClean="0">
                <a:latin typeface="Arial" pitchFamily="34" charset="0"/>
              </a:rPr>
              <a:t> </a:t>
            </a:r>
            <a:endParaRPr lang="tr-TR" sz="1900" smtClean="0">
              <a:effectLst>
                <a:outerShdw blurRad="38100" dist="38100" dir="2700000" algn="tl">
                  <a:srgbClr val="4E5B6F"/>
                </a:outerShdw>
              </a:effectLst>
              <a:latin typeface="Arial" pitchFamily="34" charset="0"/>
            </a:endParaRPr>
          </a:p>
          <a:p>
            <a:pPr marL="342900" eaLnBrk="1" hangingPunct="1">
              <a:lnSpc>
                <a:spcPct val="90000"/>
              </a:lnSpc>
            </a:pPr>
            <a:endParaRPr lang="tr-TR" sz="1900" smtClean="0">
              <a:effectLst>
                <a:outerShdw blurRad="38100" dist="38100" dir="2700000" algn="tl">
                  <a:srgbClr val="4E5B6F"/>
                </a:outerShdw>
              </a:effectLst>
              <a:latin typeface="Arial" pitchFamily="34" charset="0"/>
            </a:endParaRPr>
          </a:p>
          <a:p>
            <a:pPr marL="342900" eaLnBrk="1" hangingPunct="1">
              <a:lnSpc>
                <a:spcPct val="90000"/>
              </a:lnSpc>
            </a:pPr>
            <a:endParaRPr lang="tr-TR" sz="1900" smtClean="0">
              <a:effectLst>
                <a:outerShdw blurRad="38100" dist="38100" dir="2700000" algn="tl">
                  <a:srgbClr val="4E5B6F"/>
                </a:outerShdw>
              </a:effectLst>
              <a:latin typeface="Arial" pitchFamily="34" charset="0"/>
            </a:endParaRPr>
          </a:p>
        </p:txBody>
      </p:sp>
      <p:sp>
        <p:nvSpPr>
          <p:cNvPr id="132098" name="Rectangle 2"/>
          <p:cNvSpPr>
            <a:spLocks noChangeArrowheads="1"/>
          </p:cNvSpPr>
          <p:nvPr/>
        </p:nvSpPr>
        <p:spPr bwMode="auto">
          <a:xfrm>
            <a:off x="827088" y="260350"/>
            <a:ext cx="7705725" cy="1143000"/>
          </a:xfrm>
          <a:prstGeom prst="rect">
            <a:avLst/>
          </a:prstGeom>
          <a:noFill/>
          <a:ln w="9525">
            <a:noFill/>
            <a:miter lim="800000"/>
            <a:headEnd/>
            <a:tailEnd/>
          </a:ln>
        </p:spPr>
        <p:txBody>
          <a:bodyPr anchor="ctr"/>
          <a:lstStyle/>
          <a:p>
            <a:r>
              <a:rPr lang="tr-TR" sz="3600" b="1">
                <a:effectLst>
                  <a:outerShdw blurRad="38100" dist="38100" dir="2700000" algn="tl">
                    <a:srgbClr val="4E5B6F"/>
                  </a:outerShdw>
                </a:effectLst>
                <a:latin typeface="Consolas" pitchFamily="49" charset="0"/>
              </a:rPr>
              <a:t>Tesis Yönetimi ve Güvenliği</a:t>
            </a:r>
            <a:r>
              <a:rPr lang="tr-TR" sz="3600">
                <a:solidFill>
                  <a:srgbClr val="232335"/>
                </a:solidFill>
                <a:effectLst>
                  <a:outerShdw blurRad="38100" dist="38100" dir="2700000" algn="tl">
                    <a:srgbClr val="FFFFFF"/>
                  </a:outerShdw>
                </a:effectLst>
                <a:latin typeface="Consolas" pitchFamily="49" charset="0"/>
              </a:rPr>
              <a:t>   </a:t>
            </a:r>
            <a:endParaRPr lang="en-US" sz="3600">
              <a:solidFill>
                <a:srgbClr val="232335"/>
              </a:solidFill>
              <a:effectLst>
                <a:outerShdw blurRad="38100" dist="38100" dir="2700000" algn="tl">
                  <a:srgbClr val="FFFFFF"/>
                </a:outerShdw>
              </a:effectLst>
              <a:latin typeface="Consolas" pitchFamily="49"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2 İçerik Yer Tutucusu"/>
          <p:cNvSpPr>
            <a:spLocks noGrp="1"/>
          </p:cNvSpPr>
          <p:nvPr>
            <p:ph idx="4294967295"/>
          </p:nvPr>
        </p:nvSpPr>
        <p:spPr>
          <a:xfrm>
            <a:off x="611188" y="836613"/>
            <a:ext cx="8001000" cy="4071937"/>
          </a:xfrm>
        </p:spPr>
        <p:txBody>
          <a:bodyPr/>
          <a:lstStyle/>
          <a:p>
            <a:pPr marL="457200" indent="-457200" algn="just" eaLnBrk="1" hangingPunct="1">
              <a:spcBef>
                <a:spcPct val="0"/>
              </a:spcBef>
              <a:buFont typeface="Wingdings" pitchFamily="2" charset="2"/>
              <a:buNone/>
            </a:pPr>
            <a:endParaRPr lang="tr-TR" b="1" u="sng" smtClean="0">
              <a:latin typeface="Corbel" pitchFamily="34" charset="0"/>
            </a:endParaRPr>
          </a:p>
          <a:p>
            <a:pPr marL="457200" indent="-457200" algn="just" eaLnBrk="1" hangingPunct="1">
              <a:spcBef>
                <a:spcPct val="0"/>
              </a:spcBef>
              <a:buFont typeface="Wingdings" pitchFamily="2" charset="2"/>
              <a:buNone/>
            </a:pPr>
            <a:endParaRPr lang="tr-TR" b="1" u="sng" smtClean="0">
              <a:latin typeface="Corbel" pitchFamily="34" charset="0"/>
            </a:endParaRPr>
          </a:p>
          <a:p>
            <a:pPr marL="457200" indent="-457200" algn="ctr" eaLnBrk="1" hangingPunct="1">
              <a:spcBef>
                <a:spcPct val="0"/>
              </a:spcBef>
              <a:buFont typeface="Wingdings" pitchFamily="2" charset="2"/>
              <a:buNone/>
            </a:pPr>
            <a:r>
              <a:rPr lang="tr-TR" sz="3900" b="1" u="sng" smtClean="0">
                <a:latin typeface="Corbel" pitchFamily="34" charset="0"/>
              </a:rPr>
              <a:t>Teşekkür Ederim.</a:t>
            </a:r>
          </a:p>
          <a:p>
            <a:pPr marL="457200" indent="-457200" algn="ctr" eaLnBrk="1" hangingPunct="1">
              <a:spcBef>
                <a:spcPct val="0"/>
              </a:spcBef>
              <a:buFont typeface="Wingdings" pitchFamily="2" charset="2"/>
              <a:buNone/>
            </a:pPr>
            <a:endParaRPr lang="tr-TR" sz="3900" b="1" u="sng" smtClean="0">
              <a:latin typeface="Corbel" pitchFamily="34" charset="0"/>
            </a:endParaRPr>
          </a:p>
          <a:p>
            <a:pPr marL="457200" indent="-457200" algn="ctr" eaLnBrk="1" hangingPunct="1">
              <a:spcBef>
                <a:spcPct val="0"/>
              </a:spcBef>
              <a:buFont typeface="Wingdings" pitchFamily="2" charset="2"/>
              <a:buNone/>
            </a:pPr>
            <a:endParaRPr lang="tr-TR" sz="3900" b="1" u="sng" smtClean="0">
              <a:latin typeface="Corbel" pitchFamily="34" charset="0"/>
            </a:endParaRPr>
          </a:p>
          <a:p>
            <a:pPr marL="457200" indent="-457200" algn="ctr" eaLnBrk="1" hangingPunct="1">
              <a:spcBef>
                <a:spcPct val="0"/>
              </a:spcBef>
              <a:buFont typeface="Wingdings" pitchFamily="2" charset="2"/>
              <a:buNone/>
            </a:pPr>
            <a:endParaRPr lang="tr-TR" sz="3900" b="1" u="sng" smtClean="0">
              <a:latin typeface="Corbel" pitchFamily="34" charset="0"/>
            </a:endParaRPr>
          </a:p>
          <a:p>
            <a:pPr marL="457200" indent="-457200" algn="ctr" eaLnBrk="1" hangingPunct="1">
              <a:spcBef>
                <a:spcPct val="0"/>
              </a:spcBef>
              <a:buFont typeface="Wingdings" pitchFamily="2" charset="2"/>
              <a:buNone/>
            </a:pPr>
            <a:r>
              <a:rPr lang="tr-TR" smtClean="0">
                <a:latin typeface="Corbel" pitchFamily="34" charset="0"/>
              </a:rPr>
              <a:t>btak@uludag.edu.tr </a:t>
            </a:r>
          </a:p>
          <a:p>
            <a:pPr marL="457200" indent="-457200" eaLnBrk="1" hangingPunct="1">
              <a:spcBef>
                <a:spcPct val="0"/>
              </a:spcBef>
              <a:buFont typeface="Wingdings" pitchFamily="2" charset="2"/>
              <a:buNone/>
            </a:pPr>
            <a:endParaRPr lang="tr-TR" sz="1900" smtClean="0">
              <a:latin typeface="Corbe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tr-TR" b="1" smtClean="0">
                <a:solidFill>
                  <a:schemeClr val="tx1"/>
                </a:solidFill>
                <a:latin typeface="Consolas" pitchFamily="49" charset="0"/>
              </a:rPr>
              <a:t>Hastanede Güvende miyiz? </a:t>
            </a:r>
            <a:endParaRPr lang="en-US" b="1" smtClean="0">
              <a:solidFill>
                <a:schemeClr val="tx1"/>
              </a:solidFill>
              <a:latin typeface="Consolas" pitchFamily="49" charset="0"/>
            </a:endParaRPr>
          </a:p>
        </p:txBody>
      </p:sp>
      <p:sp>
        <p:nvSpPr>
          <p:cNvPr id="108547" name="Rectangle 3"/>
          <p:cNvSpPr>
            <a:spLocks noGrp="1" noChangeArrowheads="1"/>
          </p:cNvSpPr>
          <p:nvPr>
            <p:ph type="body" idx="4294967295"/>
          </p:nvPr>
        </p:nvSpPr>
        <p:spPr>
          <a:xfrm>
            <a:off x="395288" y="1844675"/>
            <a:ext cx="8229600" cy="4533900"/>
          </a:xfrm>
        </p:spPr>
        <p:txBody>
          <a:bodyPr/>
          <a:lstStyle/>
          <a:p>
            <a:r>
              <a:rPr lang="tr-TR" smtClean="0">
                <a:latin typeface="Corbel" pitchFamily="34" charset="0"/>
              </a:rPr>
              <a:t>Reason (1998) güvenliği, </a:t>
            </a:r>
            <a:r>
              <a:rPr lang="tr-TR" i="1" smtClean="0">
                <a:latin typeface="Corbel" pitchFamily="34" charset="0"/>
              </a:rPr>
              <a:t>dinamik bir eylemsizlik hali</a:t>
            </a:r>
            <a:r>
              <a:rPr lang="tr-TR" smtClean="0">
                <a:latin typeface="Corbel" pitchFamily="34" charset="0"/>
              </a:rPr>
              <a:t> olarak ifade etmektedir. </a:t>
            </a:r>
          </a:p>
          <a:p>
            <a:r>
              <a:rPr lang="tr-TR" smtClean="0">
                <a:latin typeface="Corbel" pitchFamily="34" charset="0"/>
              </a:rPr>
              <a:t>Eylemsizlik doğası gereği genel kabul gören ve arzu edilen bir durumdur. </a:t>
            </a:r>
          </a:p>
          <a:p>
            <a:r>
              <a:rPr lang="tr-TR" smtClean="0">
                <a:latin typeface="Corbel" pitchFamily="34" charset="0"/>
              </a:rPr>
              <a:t>S</a:t>
            </a:r>
            <a:r>
              <a:rPr lang="tr-TR" i="1" smtClean="0">
                <a:latin typeface="Corbel" pitchFamily="34" charset="0"/>
              </a:rPr>
              <a:t>onuçlar beklenenden sapma göstermediği sürece</a:t>
            </a:r>
            <a:r>
              <a:rPr lang="tr-TR" smtClean="0">
                <a:latin typeface="Corbel" pitchFamily="34" charset="0"/>
              </a:rPr>
              <a:t> güvenlik dikkatlerin üzerinde yoğunlaşmasını gerektiren bir konu değildir. </a:t>
            </a:r>
          </a:p>
          <a:p>
            <a:endParaRPr lang="tr-TR" smtClean="0">
              <a:latin typeface="Corbe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3"/>
          <p:cNvSpPr>
            <a:spLocks noGrp="1" noChangeArrowheads="1"/>
          </p:cNvSpPr>
          <p:nvPr>
            <p:ph type="body" idx="4294967295"/>
          </p:nvPr>
        </p:nvSpPr>
        <p:spPr>
          <a:xfrm>
            <a:off x="468313" y="1628775"/>
            <a:ext cx="8424862" cy="4533900"/>
          </a:xfrm>
        </p:spPr>
        <p:txBody>
          <a:bodyPr/>
          <a:lstStyle/>
          <a:p>
            <a:pPr marL="342900"/>
            <a:r>
              <a:rPr lang="tr-TR" sz="2600" smtClean="0">
                <a:latin typeface="Corbel" pitchFamily="34" charset="0"/>
              </a:rPr>
              <a:t>Güvenlik, soyut ve görünmez bir kavramdır. </a:t>
            </a:r>
          </a:p>
          <a:p>
            <a:pPr marL="342900">
              <a:buFont typeface="Wingdings" pitchFamily="2" charset="2"/>
              <a:buNone/>
            </a:pPr>
            <a:endParaRPr lang="tr-TR" sz="2600" smtClean="0">
              <a:latin typeface="Corbel" pitchFamily="34" charset="0"/>
            </a:endParaRPr>
          </a:p>
          <a:p>
            <a:pPr marL="342900"/>
            <a:r>
              <a:rPr lang="tr-TR" sz="2600" smtClean="0">
                <a:latin typeface="Corbel" pitchFamily="34" charset="0"/>
              </a:rPr>
              <a:t>“İnsanlar herhangi bir şeyi görmediklerinde her şeyin yolunda gittiğini sanırlar . ‘’ Planlandığı gibi devam ettiği sürece</a:t>
            </a:r>
            <a:r>
              <a:rPr lang="tr-TR" sz="2600" i="1" smtClean="0">
                <a:latin typeface="Corbel" pitchFamily="34" charset="0"/>
              </a:rPr>
              <a:t> hiçbir şey olmamaya devam eder. </a:t>
            </a:r>
          </a:p>
          <a:p>
            <a:pPr marL="342900">
              <a:buFont typeface="Wingdings" pitchFamily="2" charset="2"/>
              <a:buNone/>
            </a:pPr>
            <a:endParaRPr lang="tr-TR" sz="2600" i="1" smtClean="0">
              <a:latin typeface="Corbel" pitchFamily="34" charset="0"/>
            </a:endParaRPr>
          </a:p>
          <a:p>
            <a:pPr marL="342900"/>
            <a:r>
              <a:rPr lang="tr-TR" sz="2600" smtClean="0">
                <a:latin typeface="Corbel" pitchFamily="34" charset="0"/>
              </a:rPr>
              <a:t>Fakat bu yanıltıcıdır</a:t>
            </a:r>
            <a:r>
              <a:rPr lang="tr-TR" sz="2600" i="1" smtClean="0">
                <a:latin typeface="Corbel" pitchFamily="34" charset="0"/>
              </a:rPr>
              <a:t>, çünkü çok sayıda dinamik girdi bir araya gelerek bu “hiçbir şey olmama halini” yaratmaktadır</a:t>
            </a:r>
            <a:r>
              <a:rPr lang="tr-TR" sz="2600" smtClean="0">
                <a:latin typeface="Corbel" pitchFamily="34" charset="0"/>
              </a:rPr>
              <a:t>; bu nedenle de güvenlik dinamik bir eylemsizlik durumudur.’’ şeklinde açıklamaktadır. </a:t>
            </a:r>
          </a:p>
        </p:txBody>
      </p:sp>
      <p:sp>
        <p:nvSpPr>
          <p:cNvPr id="109571" name="Rectangle 3"/>
          <p:cNvSpPr>
            <a:spLocks noChangeArrowheads="1"/>
          </p:cNvSpPr>
          <p:nvPr/>
        </p:nvSpPr>
        <p:spPr bwMode="auto">
          <a:xfrm>
            <a:off x="539750" y="404813"/>
            <a:ext cx="8229600" cy="1143000"/>
          </a:xfrm>
          <a:prstGeom prst="rect">
            <a:avLst/>
          </a:prstGeom>
          <a:noFill/>
          <a:ln w="9525">
            <a:noFill/>
            <a:miter lim="800000"/>
            <a:headEnd/>
            <a:tailEnd/>
          </a:ln>
        </p:spPr>
        <p:txBody>
          <a:bodyPr anchor="ctr"/>
          <a:lstStyle/>
          <a:p>
            <a:pPr eaLnBrk="0" hangingPunct="0"/>
            <a:r>
              <a:rPr lang="tr-TR" sz="4000" b="1">
                <a:latin typeface="Consolas" pitchFamily="49" charset="0"/>
              </a:rPr>
              <a:t>Hastanede Güvende miyiz? </a:t>
            </a:r>
            <a:r>
              <a:rPr lang="tr-TR" sz="2000" b="1">
                <a:latin typeface="Consolas" pitchFamily="49" charset="0"/>
              </a:rPr>
              <a:t>(Devam) </a:t>
            </a:r>
            <a:endParaRPr lang="en-US" sz="2000" b="1">
              <a:latin typeface="Consolas" pitchFamily="49"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idx="4294967295"/>
          </p:nvPr>
        </p:nvSpPr>
        <p:spPr bwMode="auto">
          <a:noFill/>
        </p:spPr>
        <p:txBody>
          <a:bodyPr wrap="square" lIns="91440" tIns="45720" rIns="91440" bIns="45720" numCol="1" anchor="ctr" anchorCtr="0" compatLnSpc="1">
            <a:prstTxWarp prst="textNoShape">
              <a:avLst/>
            </a:prstTxWarp>
          </a:bodyPr>
          <a:lstStyle/>
          <a:p>
            <a:pPr algn="ctr" eaLnBrk="1" hangingPunct="1"/>
            <a:r>
              <a:rPr lang="tr-TR" sz="3200" b="1" smtClean="0">
                <a:solidFill>
                  <a:schemeClr val="tx1"/>
                </a:solidFill>
                <a:latin typeface="Consolas" pitchFamily="49" charset="0"/>
              </a:rPr>
              <a:t>Güvenlik  Nedir?</a:t>
            </a:r>
            <a:r>
              <a:rPr lang="tr-TR" sz="2800" b="1" smtClean="0">
                <a:solidFill>
                  <a:schemeClr val="tx1"/>
                </a:solidFill>
                <a:latin typeface="Consolas" pitchFamily="49" charset="0"/>
              </a:rPr>
              <a:t> </a:t>
            </a:r>
          </a:p>
        </p:txBody>
      </p:sp>
      <p:sp>
        <p:nvSpPr>
          <p:cNvPr id="110595" name="Rectangle 3"/>
          <p:cNvSpPr>
            <a:spLocks noGrp="1" noChangeArrowheads="1"/>
          </p:cNvSpPr>
          <p:nvPr>
            <p:ph type="body" idx="4294967295"/>
          </p:nvPr>
        </p:nvSpPr>
        <p:spPr>
          <a:xfrm>
            <a:off x="914400" y="1784350"/>
            <a:ext cx="7529513" cy="4572000"/>
          </a:xfrm>
        </p:spPr>
        <p:txBody>
          <a:bodyPr/>
          <a:lstStyle/>
          <a:p>
            <a:pPr marL="342900" algn="just" eaLnBrk="1" hangingPunct="1">
              <a:lnSpc>
                <a:spcPct val="90000"/>
              </a:lnSpc>
              <a:buFont typeface="Wingdings" pitchFamily="2" charset="2"/>
              <a:buNone/>
            </a:pPr>
            <a:r>
              <a:rPr lang="tr-TR" smtClean="0">
                <a:latin typeface="Corbel" pitchFamily="34" charset="0"/>
              </a:rPr>
              <a:t>		Yönetim bilimci ve sosyoloji profesörü olan Perrow (1984) güvenliği, çalışanların ve müşteriler başta olmak üzere bir kuruluşun paydaşlarının </a:t>
            </a:r>
            <a:r>
              <a:rPr lang="tr-TR" sz="3400" u="sng" smtClean="0">
                <a:latin typeface="Corbel" pitchFamily="34" charset="0"/>
              </a:rPr>
              <a:t>“</a:t>
            </a:r>
            <a:r>
              <a:rPr lang="tr-TR" sz="3400" b="1" i="1" u="sng" smtClean="0">
                <a:latin typeface="Corbel" pitchFamily="34" charset="0"/>
              </a:rPr>
              <a:t>kazayla yaralanmaya maruz kalmamaları</a:t>
            </a:r>
            <a:r>
              <a:rPr lang="tr-TR" sz="3400" i="1" smtClean="0">
                <a:solidFill>
                  <a:srgbClr val="232335"/>
                </a:solidFill>
                <a:latin typeface="Corbel" pitchFamily="34" charset="0"/>
              </a:rPr>
              <a:t>”</a:t>
            </a:r>
            <a:r>
              <a:rPr lang="tr-TR" i="1" smtClean="0">
                <a:latin typeface="Corbel" pitchFamily="34" charset="0"/>
              </a:rPr>
              <a:t> </a:t>
            </a:r>
            <a:r>
              <a:rPr lang="tr-TR" smtClean="0">
                <a:latin typeface="Corbel" pitchFamily="34" charset="0"/>
              </a:rPr>
              <a:t>olarak tanımlamaktadır. </a:t>
            </a:r>
          </a:p>
          <a:p>
            <a:pPr marL="342900" algn="just" eaLnBrk="1" hangingPunct="1">
              <a:lnSpc>
                <a:spcPct val="90000"/>
              </a:lnSpc>
              <a:buFont typeface="Wingdings" pitchFamily="2" charset="2"/>
              <a:buNone/>
            </a:pPr>
            <a:endParaRPr lang="tr-TR" smtClean="0">
              <a:latin typeface="Corbel" pitchFamily="34" charset="0"/>
            </a:endParaRPr>
          </a:p>
          <a:p>
            <a:pPr marL="342900" algn="just" eaLnBrk="1" hangingPunct="1">
              <a:lnSpc>
                <a:spcPct val="90000"/>
              </a:lnSpc>
              <a:buFont typeface="Wingdings" pitchFamily="2" charset="2"/>
              <a:buNone/>
            </a:pPr>
            <a:r>
              <a:rPr lang="tr-TR" smtClean="0">
                <a:latin typeface="Corbel" pitchFamily="34" charset="0"/>
              </a:rPr>
              <a:t>	</a:t>
            </a:r>
            <a:br>
              <a:rPr lang="tr-TR" smtClean="0">
                <a:latin typeface="Corbel" pitchFamily="34" charset="0"/>
              </a:rPr>
            </a:br>
            <a:endParaRPr lang="tr-TR" smtClean="0">
              <a:latin typeface="Corbel" pitchFamily="34" charset="0"/>
            </a:endParaRPr>
          </a:p>
          <a:p>
            <a:pPr marL="342900" algn="just" eaLnBrk="1" hangingPunct="1">
              <a:lnSpc>
                <a:spcPct val="90000"/>
              </a:lnSpc>
              <a:buFont typeface="Wingdings" pitchFamily="2" charset="2"/>
              <a:buNone/>
            </a:pPr>
            <a:endParaRPr lang="tr-TR" smtClean="0">
              <a:latin typeface="Corbe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3"/>
          <p:cNvSpPr>
            <a:spLocks noGrp="1" noChangeArrowheads="1"/>
          </p:cNvSpPr>
          <p:nvPr>
            <p:ph type="body" idx="4294967295"/>
          </p:nvPr>
        </p:nvSpPr>
        <p:spPr>
          <a:xfrm>
            <a:off x="539750" y="1268413"/>
            <a:ext cx="8229600" cy="2116137"/>
          </a:xfrm>
        </p:spPr>
        <p:txBody>
          <a:bodyPr/>
          <a:lstStyle/>
          <a:p>
            <a:pPr marL="342900" algn="just" eaLnBrk="1" hangingPunct="1">
              <a:buFont typeface="Wingdings" pitchFamily="2" charset="2"/>
              <a:buNone/>
            </a:pPr>
            <a:r>
              <a:rPr lang="tr-TR" sz="800" b="1" smtClean="0">
                <a:latin typeface="Corbel" pitchFamily="34" charset="0"/>
              </a:rPr>
              <a:t>	</a:t>
            </a:r>
          </a:p>
          <a:p>
            <a:pPr marL="342900" algn="just" eaLnBrk="1" hangingPunct="1"/>
            <a:r>
              <a:rPr lang="tr-TR" sz="2000" smtClean="0">
                <a:latin typeface="Arial" pitchFamily="34" charset="0"/>
              </a:rPr>
              <a:t>Perrow’a göre bazı kuruluşlarda hata yapılması </a:t>
            </a:r>
            <a:r>
              <a:rPr lang="tr-TR" sz="2000" i="1" smtClean="0">
                <a:latin typeface="Arial" pitchFamily="34" charset="0"/>
              </a:rPr>
              <a:t>normal’dir. </a:t>
            </a:r>
            <a:r>
              <a:rPr lang="tr-TR" sz="2000" smtClean="0">
                <a:latin typeface="Arial" pitchFamily="34" charset="0"/>
              </a:rPr>
              <a:t>Bu nedenle de güvenlik ile ilgili</a:t>
            </a:r>
            <a:r>
              <a:rPr lang="tr-TR" sz="2000" i="1" smtClean="0">
                <a:latin typeface="Arial" pitchFamily="34" charset="0"/>
              </a:rPr>
              <a:t> </a:t>
            </a:r>
            <a:r>
              <a:rPr lang="tr-TR" sz="2000" smtClean="0">
                <a:latin typeface="Arial" pitchFamily="34" charset="0"/>
              </a:rPr>
              <a:t>literatüre yön veren kitabına Normal Kaza (1984) adını vermiştir. </a:t>
            </a:r>
          </a:p>
          <a:p>
            <a:pPr marL="342900" algn="just" eaLnBrk="1" hangingPunct="1">
              <a:buFont typeface="Wingdings" pitchFamily="2" charset="2"/>
              <a:buNone/>
            </a:pPr>
            <a:r>
              <a:rPr lang="tr-TR" sz="2000" b="1" smtClean="0">
                <a:latin typeface="Arial" pitchFamily="34" charset="0"/>
              </a:rPr>
              <a:t>	</a:t>
            </a:r>
          </a:p>
          <a:p>
            <a:pPr marL="342900" algn="just" eaLnBrk="1" hangingPunct="1"/>
            <a:r>
              <a:rPr lang="tr-TR" sz="2000" b="1" smtClean="0">
                <a:latin typeface="Arial" pitchFamily="34" charset="0"/>
              </a:rPr>
              <a:t>Çünkü karmaşık yapı karşılıklı etkileşim içinde olan ve karşılıklı olarak birbirine bağımlı çok sayıda alt sistemi içermektedir. Sıkı eşleşme ise sistemin başarısının tüm unsurların hatasız şekilde çalışmasına bağlı olması demektir. </a:t>
            </a:r>
          </a:p>
          <a:p>
            <a:pPr marL="342900" algn="just" eaLnBrk="1" hangingPunct="1">
              <a:buFont typeface="Wingdings" pitchFamily="2" charset="2"/>
              <a:buNone/>
            </a:pPr>
            <a:endParaRPr lang="tr-TR" sz="2000" b="1" smtClean="0">
              <a:latin typeface="Arial" pitchFamily="34" charset="0"/>
            </a:endParaRPr>
          </a:p>
          <a:p>
            <a:pPr marL="342900" algn="just" eaLnBrk="1" hangingPunct="1"/>
            <a:r>
              <a:rPr lang="tr-TR" sz="2000" b="1" smtClean="0">
                <a:latin typeface="Arial" pitchFamily="34" charset="0"/>
              </a:rPr>
              <a:t>Bir diğer ifade ile sistemin unsurları arasında herhangi birinin hata vermesi durumunda tampon rolü üstlenecek ara sistemlerin olmaması nedeniyle yapılan hata absorbe edilmemekte ve doğrudan iletmektedir. Dolayısıyla herhangi bir alt sistemde oluşan hatalar, sistem ölçeğinde hataya sebep olmaktadır. </a:t>
            </a:r>
          </a:p>
        </p:txBody>
      </p:sp>
      <p:sp>
        <p:nvSpPr>
          <p:cNvPr id="111619"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r>
              <a:rPr lang="tr-TR" sz="3200" b="1">
                <a:latin typeface="Consolas" pitchFamily="49" charset="0"/>
              </a:rPr>
              <a:t>Güvenlik  Nedir?</a:t>
            </a:r>
            <a:r>
              <a:rPr lang="tr-TR" sz="2800" b="1">
                <a:latin typeface="Consolas" pitchFamily="49" charset="0"/>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3"/>
          <p:cNvSpPr>
            <a:spLocks noGrp="1" noChangeArrowheads="1"/>
          </p:cNvSpPr>
          <p:nvPr>
            <p:ph type="body" idx="4294967295"/>
          </p:nvPr>
        </p:nvSpPr>
        <p:spPr>
          <a:xfrm>
            <a:off x="611188" y="1557338"/>
            <a:ext cx="8115300" cy="1546225"/>
          </a:xfrm>
        </p:spPr>
        <p:txBody>
          <a:bodyPr/>
          <a:lstStyle/>
          <a:p>
            <a:pPr marL="342900" algn="just" eaLnBrk="1">
              <a:buFont typeface="Wingdings" pitchFamily="2" charset="2"/>
              <a:buNone/>
            </a:pPr>
            <a:r>
              <a:rPr lang="tr-TR" sz="1000" smtClean="0">
                <a:latin typeface="Corbel" pitchFamily="34" charset="0"/>
              </a:rPr>
              <a:t>		</a:t>
            </a:r>
            <a:r>
              <a:rPr lang="tr-TR" sz="2600" b="1" smtClean="0">
                <a:latin typeface="Corbel" pitchFamily="34" charset="0"/>
              </a:rPr>
              <a:t>	</a:t>
            </a:r>
            <a:r>
              <a:rPr lang="tr-TR" sz="2100" b="1" smtClean="0">
                <a:latin typeface="Corbel" pitchFamily="34" charset="0"/>
              </a:rPr>
              <a:t>Perrow’un tanımlamasını referans çerçevesi olarak aldığımızda sağlık kuruluşlarının kazaya/hataya açık kuruluşlar olduğunu düşünmek mümkündür.  </a:t>
            </a:r>
          </a:p>
        </p:txBody>
      </p:sp>
      <p:sp>
        <p:nvSpPr>
          <p:cNvPr id="112643" name="7 Metin kutusu"/>
          <p:cNvSpPr txBox="1">
            <a:spLocks noChangeArrowheads="1"/>
          </p:cNvSpPr>
          <p:nvPr/>
        </p:nvSpPr>
        <p:spPr bwMode="auto">
          <a:xfrm>
            <a:off x="971550" y="3068638"/>
            <a:ext cx="7704138" cy="2835275"/>
          </a:xfrm>
          <a:prstGeom prst="rect">
            <a:avLst/>
          </a:prstGeom>
          <a:noFill/>
          <a:ln w="9525">
            <a:noFill/>
            <a:miter lim="800000"/>
            <a:headEnd/>
            <a:tailEnd/>
          </a:ln>
        </p:spPr>
        <p:txBody>
          <a:bodyPr>
            <a:spAutoFit/>
          </a:bodyPr>
          <a:lstStyle/>
          <a:p>
            <a:pPr algn="just" hangingPunct="0"/>
            <a:r>
              <a:rPr lang="tr-TR" sz="2000" b="1"/>
              <a:t>	Örneğin bir cerrahi girişim hastanın yattığı cerrahi klinik, ameliyathane, ayılma ünitesi, yoğun bakım, sterilazsyon ünitesi, eczane, tıbbi gaz, klimatizasyon, sterilizasyon ünitesi, elektrik gibi çok sayıda birim arasında karşılıklı etkileşimi içermektedir. Sıralanan  sistemlerden birinde oluşan hatanın veya aksaklığın bir diğeri tarafından obsorbe edilmesi de mümkün değildir. Örneğin girişim esnasında tıbbi gaz kesintisini tolere edecek bir başka ara yüz mevcut değildir. </a:t>
            </a:r>
          </a:p>
        </p:txBody>
      </p:sp>
      <p:sp>
        <p:nvSpPr>
          <p:cNvPr id="112644"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r>
              <a:rPr lang="tr-TR" sz="2800" b="1">
                <a:latin typeface="Consolas" pitchFamily="49" charset="0"/>
              </a:rPr>
              <a:t>Hastaneler Yapıları Gereği Yüksek Güvenilirliğe Sahip Kuruluşlar mıdır? </a:t>
            </a:r>
            <a:endParaRPr lang="tr-TR" sz="2400" b="1">
              <a:latin typeface="Consolas" pitchFamily="49"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978" name="Rectangle 2"/>
          <p:cNvSpPr>
            <a:spLocks noGrp="1" noChangeArrowheads="1"/>
          </p:cNvSpPr>
          <p:nvPr>
            <p:ph type="body" idx="4294967295"/>
          </p:nvPr>
        </p:nvSpPr>
        <p:spPr>
          <a:xfrm>
            <a:off x="1331913" y="1628775"/>
            <a:ext cx="6553200" cy="4141788"/>
          </a:xfrm>
        </p:spPr>
        <p:txBody>
          <a:bodyPr/>
          <a:lstStyle/>
          <a:p>
            <a:pPr marL="342900" eaLnBrk="1" hangingPunct="1"/>
            <a:r>
              <a:rPr lang="en-US" sz="2600" smtClean="0">
                <a:effectLst>
                  <a:outerShdw blurRad="38100" dist="38100" dir="2700000" algn="tl">
                    <a:srgbClr val="4E5B6F"/>
                  </a:outerShdw>
                </a:effectLst>
                <a:latin typeface="Corbel" pitchFamily="34" charset="0"/>
              </a:rPr>
              <a:t>Tatbikatlar yoluyla hastanenin afet durumunda ne kadar etkili bir hareket kabiliyeti olduğu ve olası aksaklıklar tespit edilebilmektedir. </a:t>
            </a:r>
            <a:endParaRPr lang="tr-TR" sz="2600" smtClean="0">
              <a:effectLst>
                <a:outerShdw blurRad="38100" dist="38100" dir="2700000" algn="tl">
                  <a:srgbClr val="4E5B6F"/>
                </a:outerShdw>
              </a:effectLst>
              <a:latin typeface="Arial" pitchFamily="34" charset="0"/>
            </a:endParaRPr>
          </a:p>
          <a:p>
            <a:pPr marL="342900" eaLnBrk="1" hangingPunct="1">
              <a:buFont typeface="Wingdings" pitchFamily="2" charset="2"/>
              <a:buNone/>
            </a:pPr>
            <a:endParaRPr lang="tr-TR" sz="2600" smtClean="0">
              <a:effectLst>
                <a:outerShdw blurRad="38100" dist="38100" dir="2700000" algn="tl">
                  <a:srgbClr val="4E5B6F"/>
                </a:outerShdw>
              </a:effectLst>
              <a:latin typeface="Arial" pitchFamily="34" charset="0"/>
            </a:endParaRPr>
          </a:p>
          <a:p>
            <a:pPr marL="342900" eaLnBrk="1" hangingPunct="1"/>
            <a:r>
              <a:rPr lang="tr-TR" sz="2600" smtClean="0">
                <a:effectLst>
                  <a:outerShdw blurRad="38100" dist="38100" dir="2700000" algn="tl">
                    <a:srgbClr val="4E5B6F"/>
                  </a:outerShdw>
                </a:effectLst>
                <a:latin typeface="Corbel" pitchFamily="34" charset="0"/>
              </a:rPr>
              <a:t>T</a:t>
            </a:r>
            <a:r>
              <a:rPr lang="en-US" sz="2600" smtClean="0">
                <a:effectLst>
                  <a:outerShdw blurRad="38100" dist="38100" dir="2700000" algn="tl">
                    <a:srgbClr val="4E5B6F"/>
                  </a:outerShdw>
                </a:effectLst>
                <a:latin typeface="Corbel" pitchFamily="34" charset="0"/>
              </a:rPr>
              <a:t>atbikatlar, çalışanların afet yönetimine ilişkin </a:t>
            </a:r>
            <a:r>
              <a:rPr lang="tr-TR" sz="2600" smtClean="0">
                <a:effectLst>
                  <a:outerShdw blurRad="38100" dist="38100" dir="2700000" algn="tl">
                    <a:srgbClr val="4E5B6F"/>
                  </a:outerShdw>
                </a:effectLst>
                <a:latin typeface="Corbel" pitchFamily="34" charset="0"/>
              </a:rPr>
              <a:t>olarak </a:t>
            </a:r>
            <a:r>
              <a:rPr lang="en-US" sz="2600" smtClean="0">
                <a:effectLst>
                  <a:outerShdw blurRad="38100" dist="38100" dir="2700000" algn="tl">
                    <a:srgbClr val="4E5B6F"/>
                  </a:outerShdw>
                </a:effectLst>
                <a:latin typeface="Corbel" pitchFamily="34" charset="0"/>
              </a:rPr>
              <a:t>eğitil</a:t>
            </a:r>
            <a:r>
              <a:rPr lang="tr-TR" sz="2600" smtClean="0">
                <a:effectLst>
                  <a:outerShdw blurRad="38100" dist="38100" dir="2700000" algn="tl">
                    <a:srgbClr val="4E5B6F"/>
                  </a:outerShdw>
                </a:effectLst>
                <a:latin typeface="Corbel" pitchFamily="34" charset="0"/>
              </a:rPr>
              <a:t>mesini </a:t>
            </a:r>
            <a:r>
              <a:rPr lang="en-US" sz="2600" smtClean="0">
                <a:effectLst>
                  <a:outerShdw blurRad="38100" dist="38100" dir="2700000" algn="tl">
                    <a:srgbClr val="4E5B6F"/>
                  </a:outerShdw>
                </a:effectLst>
                <a:latin typeface="Corbel" pitchFamily="34" charset="0"/>
              </a:rPr>
              <a:t>de sağlamaktadır.</a:t>
            </a:r>
            <a:r>
              <a:rPr lang="en-US" sz="2600" smtClean="0">
                <a:latin typeface="Corbel" pitchFamily="34" charset="0"/>
              </a:rPr>
              <a:t> </a:t>
            </a:r>
            <a:endParaRPr lang="tr-TR" sz="2600" smtClean="0">
              <a:effectLst>
                <a:outerShdw blurRad="38100" dist="38100" dir="2700000" algn="tl">
                  <a:srgbClr val="4E5B6F"/>
                </a:outerShdw>
              </a:effectLst>
              <a:latin typeface="Corbel" pitchFamily="34" charset="0"/>
            </a:endParaRPr>
          </a:p>
        </p:txBody>
      </p:sp>
      <p:sp>
        <p:nvSpPr>
          <p:cNvPr id="113667" name="Rectangle 3"/>
          <p:cNvSpPr>
            <a:spLocks noChangeArrowheads="1"/>
          </p:cNvSpPr>
          <p:nvPr/>
        </p:nvSpPr>
        <p:spPr bwMode="auto">
          <a:xfrm>
            <a:off x="684213" y="260350"/>
            <a:ext cx="8229600" cy="1143000"/>
          </a:xfrm>
          <a:prstGeom prst="rect">
            <a:avLst/>
          </a:prstGeom>
          <a:noFill/>
          <a:ln w="9525">
            <a:noFill/>
            <a:miter lim="800000"/>
            <a:headEnd/>
            <a:tailEnd/>
          </a:ln>
        </p:spPr>
        <p:txBody>
          <a:bodyPr anchor="ctr"/>
          <a:lstStyle/>
          <a:p>
            <a:pPr eaLnBrk="0" hangingPunct="0"/>
            <a:r>
              <a:rPr lang="tr-TR" sz="3600" b="1">
                <a:latin typeface="Consolas" pitchFamily="49" charset="0"/>
              </a:rPr>
              <a:t>Tatbikatlar Neden Gerekli ?</a:t>
            </a:r>
            <a:r>
              <a:rPr lang="tr-TR" sz="4000">
                <a:latin typeface="Consolas" pitchFamily="49" charset="0"/>
              </a:rPr>
              <a:t> </a:t>
            </a:r>
            <a:endParaRPr lang="en-US" sz="4000">
              <a:latin typeface="Consolas"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6978">
                                            <p:txEl>
                                              <p:pRg st="0" end="0"/>
                                            </p:txEl>
                                          </p:spTgt>
                                        </p:tgtEl>
                                        <p:attrNameLst>
                                          <p:attrName>style.visibility</p:attrName>
                                        </p:attrNameLst>
                                      </p:cBhvr>
                                      <p:to>
                                        <p:strVal val="visible"/>
                                      </p:to>
                                    </p:set>
                                    <p:animEffect transition="in" filter="fade">
                                      <p:cBhvr>
                                        <p:cTn id="7" dur="1000">
                                          <p:stCondLst>
                                            <p:cond delay="0"/>
                                          </p:stCondLst>
                                        </p:cTn>
                                        <p:tgtEl>
                                          <p:spTgt spid="12697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6978">
                                            <p:txEl>
                                              <p:pRg st="2" end="2"/>
                                            </p:txEl>
                                          </p:spTgt>
                                        </p:tgtEl>
                                        <p:attrNameLst>
                                          <p:attrName>style.visibility</p:attrName>
                                        </p:attrNameLst>
                                      </p:cBhvr>
                                      <p:to>
                                        <p:strVal val="visible"/>
                                      </p:to>
                                    </p:set>
                                    <p:animEffect transition="in" filter="fade">
                                      <p:cBhvr>
                                        <p:cTn id="12" dur="1000">
                                          <p:stCondLst>
                                            <p:cond delay="0"/>
                                          </p:stCondLst>
                                        </p:cTn>
                                        <p:tgtEl>
                                          <p:spTgt spid="12697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8"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098" name="Rectangle 2"/>
          <p:cNvSpPr>
            <a:spLocks noGrp="1" noChangeArrowheads="1"/>
          </p:cNvSpPr>
          <p:nvPr>
            <p:ph type="title" idx="4294967295"/>
          </p:nvPr>
        </p:nvSpPr>
        <p:spPr bwMode="auto">
          <a:xfrm>
            <a:off x="1571625" y="522288"/>
            <a:ext cx="6119813" cy="865187"/>
          </a:xfrm>
          <a:noFill/>
        </p:spPr>
        <p:txBody>
          <a:bodyPr wrap="square" lIns="91440" tIns="45720" rIns="91440" bIns="45720" numCol="1" anchor="ctr" anchorCtr="0" compatLnSpc="1">
            <a:prstTxWarp prst="textNoShape">
              <a:avLst/>
            </a:prstTxWarp>
          </a:bodyPr>
          <a:lstStyle/>
          <a:p>
            <a:pPr eaLnBrk="1" hangingPunct="1"/>
            <a:r>
              <a:rPr lang="tr-TR" b="1" smtClean="0">
                <a:solidFill>
                  <a:schemeClr val="tx1"/>
                </a:solidFill>
                <a:effectLst>
                  <a:outerShdw blurRad="38100" dist="38100" dir="2700000" algn="tl">
                    <a:srgbClr val="4E5B6F"/>
                  </a:outerShdw>
                </a:effectLst>
                <a:latin typeface="Consolas" pitchFamily="49" charset="0"/>
              </a:rPr>
              <a:t>Sistematik Yaklaşım</a:t>
            </a:r>
            <a:r>
              <a:rPr lang="tr-TR" smtClean="0">
                <a:solidFill>
                  <a:srgbClr val="232335"/>
                </a:solidFill>
                <a:effectLst>
                  <a:outerShdw blurRad="38100" dist="38100" dir="2700000" algn="tl">
                    <a:srgbClr val="FFFFFF"/>
                  </a:outerShdw>
                </a:effectLst>
                <a:latin typeface="Consolas" pitchFamily="49" charset="0"/>
              </a:rPr>
              <a:t> </a:t>
            </a:r>
            <a:endParaRPr lang="en-US" smtClean="0">
              <a:solidFill>
                <a:srgbClr val="232335"/>
              </a:solidFill>
              <a:effectLst>
                <a:outerShdw blurRad="38100" dist="38100" dir="2700000" algn="tl">
                  <a:srgbClr val="FFFFFF"/>
                </a:outerShdw>
              </a:effectLst>
              <a:latin typeface="Consolas" pitchFamily="49" charset="0"/>
            </a:endParaRPr>
          </a:p>
        </p:txBody>
      </p:sp>
      <p:sp>
        <p:nvSpPr>
          <p:cNvPr id="132099" name="Rectangle 3"/>
          <p:cNvSpPr>
            <a:spLocks noGrp="1" noChangeArrowheads="1"/>
          </p:cNvSpPr>
          <p:nvPr>
            <p:ph type="body" idx="4294967295"/>
          </p:nvPr>
        </p:nvSpPr>
        <p:spPr>
          <a:xfrm>
            <a:off x="684213" y="1557338"/>
            <a:ext cx="7772400" cy="4435475"/>
          </a:xfrm>
        </p:spPr>
        <p:txBody>
          <a:bodyPr/>
          <a:lstStyle/>
          <a:p>
            <a:pPr marL="342900" algn="just" eaLnBrk="1" hangingPunct="1"/>
            <a:r>
              <a:rPr lang="en-US" sz="1900" b="1" smtClean="0">
                <a:effectLst>
                  <a:outerShdw blurRad="38100" dist="38100" dir="2700000" algn="tl">
                    <a:srgbClr val="4E5B6F"/>
                  </a:outerShdw>
                </a:effectLst>
                <a:latin typeface="Corbel" pitchFamily="34" charset="0"/>
              </a:rPr>
              <a:t>Kalite iyileştirme faaliyetleri kalite araç ve teknikleri kullanılarak sistematik bir yaklaşımla hasta ve yakınlarının memnuniyetsizliği, süreçlerin hedeflendiği şekilde yürütülememesi, kaynak israfı gibi problemli alanlara odaklanmalıdır. </a:t>
            </a:r>
            <a:endParaRPr lang="tr-TR" sz="1900" b="1" smtClean="0">
              <a:effectLst>
                <a:outerShdw blurRad="38100" dist="38100" dir="2700000" algn="tl">
                  <a:srgbClr val="4E5B6F"/>
                </a:outerShdw>
              </a:effectLst>
              <a:latin typeface="Corbel" pitchFamily="34" charset="0"/>
            </a:endParaRPr>
          </a:p>
          <a:p>
            <a:pPr marL="342900" algn="just" eaLnBrk="1" hangingPunct="1"/>
            <a:r>
              <a:rPr lang="en-US" sz="1900" b="1" smtClean="0">
                <a:effectLst>
                  <a:outerShdw blurRad="38100" dist="38100" dir="2700000" algn="tl">
                    <a:srgbClr val="4E5B6F"/>
                  </a:outerShdw>
                </a:effectLst>
                <a:latin typeface="Corbel" pitchFamily="34" charset="0"/>
              </a:rPr>
              <a:t>PDCA yaklaşımı kısaca metodolojik bir yaklaşımla problemlerin çözümlenmesi , süreçlerin iyileştirilmesi olarak tanımlanabilir. Ortaya çıkan sistematik aksaklıkların bir iyileştirme fırsatı olarak değerlendirilmesi, suçlu veya sorumlu aranmaması esastır. </a:t>
            </a:r>
            <a:endParaRPr lang="tr-TR" sz="1900" b="1" smtClean="0">
              <a:effectLst>
                <a:outerShdw blurRad="38100" dist="38100" dir="2700000" algn="tl">
                  <a:srgbClr val="4E5B6F"/>
                </a:outerShdw>
              </a:effectLst>
              <a:latin typeface="Corbel" pitchFamily="34" charset="0"/>
            </a:endParaRPr>
          </a:p>
          <a:p>
            <a:pPr marL="342900" algn="just" eaLnBrk="1" hangingPunct="1"/>
            <a:r>
              <a:rPr lang="en-US" sz="1900" b="1" smtClean="0">
                <a:effectLst>
                  <a:outerShdw blurRad="38100" dist="38100" dir="2700000" algn="tl">
                    <a:srgbClr val="4E5B6F"/>
                  </a:outerShdw>
                </a:effectLst>
                <a:latin typeface="Corbel" pitchFamily="34" charset="0"/>
              </a:rPr>
              <a:t>Bu sonucun sistemdeki hangi aksaklıktan kaynaklandığı, nasıl ortadan kaldırılabileceği üzerinde yoğunlaşılması gereklidir. </a:t>
            </a:r>
            <a:endParaRPr lang="tr-TR" sz="1900" smtClean="0">
              <a:latin typeface="Corbe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2099">
                                            <p:txEl>
                                              <p:pRg st="0" end="0"/>
                                            </p:txEl>
                                          </p:spTgt>
                                        </p:tgtEl>
                                        <p:attrNameLst>
                                          <p:attrName>style.visibility</p:attrName>
                                        </p:attrNameLst>
                                      </p:cBhvr>
                                      <p:to>
                                        <p:strVal val="visible"/>
                                      </p:to>
                                    </p:set>
                                    <p:animEffect transition="in" filter="fade">
                                      <p:cBhvr>
                                        <p:cTn id="7" dur="1000">
                                          <p:stCondLst>
                                            <p:cond delay="0"/>
                                          </p:stCondLst>
                                        </p:cTn>
                                        <p:tgtEl>
                                          <p:spTgt spid="132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2099">
                                            <p:txEl>
                                              <p:pRg st="1" end="1"/>
                                            </p:txEl>
                                          </p:spTgt>
                                        </p:tgtEl>
                                        <p:attrNameLst>
                                          <p:attrName>style.visibility</p:attrName>
                                        </p:attrNameLst>
                                      </p:cBhvr>
                                      <p:to>
                                        <p:strVal val="visible"/>
                                      </p:to>
                                    </p:set>
                                    <p:animEffect transition="in" filter="fade">
                                      <p:cBhvr>
                                        <p:cTn id="12" dur="1000">
                                          <p:stCondLst>
                                            <p:cond delay="0"/>
                                          </p:stCondLst>
                                        </p:cTn>
                                        <p:tgtEl>
                                          <p:spTgt spid="132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2099">
                                            <p:txEl>
                                              <p:pRg st="2" end="2"/>
                                            </p:txEl>
                                          </p:spTgt>
                                        </p:tgtEl>
                                        <p:attrNameLst>
                                          <p:attrName>style.visibility</p:attrName>
                                        </p:attrNameLst>
                                      </p:cBhvr>
                                      <p:to>
                                        <p:strVal val="visible"/>
                                      </p:to>
                                    </p:set>
                                    <p:animEffect transition="in" filter="fade">
                                      <p:cBhvr>
                                        <p:cTn id="17" dur="1000">
                                          <p:stCondLst>
                                            <p:cond delay="0"/>
                                          </p:stCondLst>
                                        </p:cTn>
                                        <p:tgtEl>
                                          <p:spTgt spid="132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9"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7_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7_Metro">
      <a:majorFont>
        <a:latin typeface=""/>
        <a:ea typeface=""/>
        <a:cs typeface=""/>
      </a:majorFont>
      <a:minorFont>
        <a:latin typeface=""/>
        <a:ea typeface=""/>
        <a:cs typeface=""/>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391</TotalTime>
  <Words>692</Words>
  <Application>Microsoft Office PowerPoint</Application>
  <PresentationFormat>Ekran Gösterisi (4:3)</PresentationFormat>
  <Paragraphs>104</Paragraphs>
  <Slides>20</Slides>
  <Notes>0</Notes>
  <HiddenSlides>0</HiddenSlides>
  <MMClips>0</MMClips>
  <ScaleCrop>false</ScaleCrop>
  <HeadingPairs>
    <vt:vector size="6" baseType="variant">
      <vt:variant>
        <vt:lpstr>Kullanılan Yazı Tipleri</vt:lpstr>
      </vt:variant>
      <vt:variant>
        <vt:i4>11</vt:i4>
      </vt:variant>
      <vt:variant>
        <vt:lpstr>Tema</vt:lpstr>
      </vt:variant>
      <vt:variant>
        <vt:i4>1</vt:i4>
      </vt:variant>
      <vt:variant>
        <vt:lpstr>Slayt Başlıkları</vt:lpstr>
      </vt:variant>
      <vt:variant>
        <vt:i4>20</vt:i4>
      </vt:variant>
    </vt:vector>
  </HeadingPairs>
  <TitlesOfParts>
    <vt:vector size="32" baseType="lpstr">
      <vt:lpstr>Arial</vt:lpstr>
      <vt:lpstr>Consolas</vt:lpstr>
      <vt:lpstr>Corbel</vt:lpstr>
      <vt:lpstr>Wingdings</vt:lpstr>
      <vt:lpstr>Wingdings 2</vt:lpstr>
      <vt:lpstr>Wingdings 3</vt:lpstr>
      <vt:lpstr>Calibri</vt:lpstr>
      <vt:lpstr>Garamond</vt:lpstr>
      <vt:lpstr>Tahoma</vt:lpstr>
      <vt:lpstr>Times New Roman</vt:lpstr>
      <vt:lpstr>Times New Roman Tur</vt:lpstr>
      <vt:lpstr>7_Metro</vt:lpstr>
      <vt:lpstr>  HASTANELERDE GENEL TAHLİYE AMAÇLI TATBİKATLARIN PLANLANMASI, UYGULANMASI VE TESİS YÖNETİMİNİN İYİLEŞTİRİLMESİ   Prof.Dr.BİLÇİN TAK Uludağ Üniversitesi   </vt:lpstr>
      <vt:lpstr>Slayt 2</vt:lpstr>
      <vt:lpstr>Hastanede Güvende miyiz? </vt:lpstr>
      <vt:lpstr>Slayt 4</vt:lpstr>
      <vt:lpstr>Güvenlik  Nedir? </vt:lpstr>
      <vt:lpstr>Slayt 6</vt:lpstr>
      <vt:lpstr>Slayt 7</vt:lpstr>
      <vt:lpstr>Slayt 8</vt:lpstr>
      <vt:lpstr>Sistematik Yaklaşım </vt:lpstr>
      <vt:lpstr>Slayt 10</vt:lpstr>
      <vt:lpstr>Slayt 11</vt:lpstr>
      <vt:lpstr>PDCA DÖNGÜSÜ </vt:lpstr>
      <vt:lpstr>PDCA </vt:lpstr>
      <vt:lpstr>Slayt 14</vt:lpstr>
      <vt:lpstr>Slayt 15</vt:lpstr>
      <vt:lpstr>Slayt 16</vt:lpstr>
      <vt:lpstr>Slayt 17</vt:lpstr>
      <vt:lpstr>Slayt 18</vt:lpstr>
      <vt:lpstr>Slayt 19</vt:lpstr>
      <vt:lpstr>Slayt 20</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SİNEM</dc:creator>
  <cp:lastModifiedBy>YAVUZ</cp:lastModifiedBy>
  <cp:revision>50</cp:revision>
  <dcterms:created xsi:type="dcterms:W3CDTF">2010-04-04T18:53:49Z</dcterms:created>
  <dcterms:modified xsi:type="dcterms:W3CDTF">2012-11-15T19:46:44Z</dcterms:modified>
</cp:coreProperties>
</file>